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96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30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7" r:id="rId40"/>
    <p:sldId id="298" r:id="rId41"/>
    <p:sldId id="300" r:id="rId42"/>
    <p:sldId id="301" r:id="rId43"/>
    <p:sldId id="302" r:id="rId44"/>
    <p:sldId id="293" r:id="rId45"/>
    <p:sldId id="295" r:id="rId46"/>
  </p:sldIdLst>
  <p:sldSz cx="12192000" cy="6858000"/>
  <p:notesSz cx="12192000" cy="6858000"/>
  <p:defaultTextStyle>
    <a:defPPr>
      <a:defRPr lang="de-DE"/>
    </a:defPPr>
    <a:lvl1pPr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1pPr>
    <a:lvl2pPr marL="4572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2pPr>
    <a:lvl3pPr marL="9144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3pPr>
    <a:lvl4pPr marL="13716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4pPr>
    <a:lvl5pPr marL="18288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5pPr>
    <a:lvl6pPr marL="2286000" algn="l" defTabSz="914400">
      <a:defRPr sz="2800">
        <a:solidFill>
          <a:schemeClr val="tx1"/>
        </a:solidFill>
        <a:latin typeface="Arial"/>
        <a:ea typeface="+mn-ea"/>
        <a:cs typeface="Calibri"/>
      </a:defRPr>
    </a:lvl6pPr>
    <a:lvl7pPr marL="2743200" algn="l" defTabSz="914400">
      <a:defRPr sz="2800">
        <a:solidFill>
          <a:schemeClr val="tx1"/>
        </a:solidFill>
        <a:latin typeface="Arial"/>
        <a:ea typeface="+mn-ea"/>
        <a:cs typeface="Calibri"/>
      </a:defRPr>
    </a:lvl7pPr>
    <a:lvl8pPr marL="3200400" algn="l" defTabSz="914400">
      <a:defRPr sz="2800">
        <a:solidFill>
          <a:schemeClr val="tx1"/>
        </a:solidFill>
        <a:latin typeface="Arial"/>
        <a:ea typeface="+mn-ea"/>
        <a:cs typeface="Calibri"/>
      </a:defRPr>
    </a:lvl8pPr>
    <a:lvl9pPr marL="3657600" algn="l" defTabSz="914400">
      <a:defRPr sz="2800">
        <a:solidFill>
          <a:schemeClr val="tx1"/>
        </a:solidFill>
        <a:latin typeface="Arial"/>
        <a:ea typeface="+mn-ea"/>
        <a:cs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>
      <p:cViewPr varScale="1">
        <p:scale>
          <a:sx n="105" d="100"/>
          <a:sy n="105" d="100"/>
        </p:scale>
        <p:origin x="19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9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1" y="4714876"/>
            <a:ext cx="4985393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Klicken Sie, um die Formate des Vorlagentextes zu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6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9" y="9431339"/>
            <a:ext cx="2946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58BB42-E5EC-4ED5-AB09-FAA68D6CE2B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Einzelne Veranstaltungen der Abteilung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258BB42-E5EC-4ED5-AB09-FAA68D6CE2BF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27"/>
          <p:cNvGrpSpPr>
            <a:grpSpLocks noChangeAspect="1"/>
          </p:cNvGrpSpPr>
          <p:nvPr/>
        </p:nvGrpSpPr>
        <p:grpSpPr bwMode="auto">
          <a:xfrm>
            <a:off x="4997938" y="0"/>
            <a:ext cx="7201877" cy="6858000"/>
            <a:chOff x="3778209" y="0"/>
            <a:chExt cx="5444993" cy="5184775"/>
          </a:xfrm>
        </p:grpSpPr>
        <p:pic>
          <p:nvPicPr>
            <p:cNvPr id="5" name="Grafik 30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778209" y="0"/>
              <a:ext cx="5444993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Grafik 31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7060771" y="1620454"/>
              <a:ext cx="1975907" cy="26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pieren 69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9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6" name="Freeform 12"/>
            <p:cNvSpPr/>
            <p:nvPr userDrawn="1"/>
          </p:nvSpPr>
          <p:spPr bwMode="auto">
            <a:xfrm>
              <a:off x="7081838" y="691807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Freeform 13"/>
            <p:cNvSpPr/>
            <p:nvPr userDrawn="1"/>
          </p:nvSpPr>
          <p:spPr bwMode="auto">
            <a:xfrm>
              <a:off x="7208034" y="691807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 userDrawn="1"/>
          </p:nvSpPr>
          <p:spPr bwMode="auto">
            <a:xfrm>
              <a:off x="7340789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9" name="Freeform 15"/>
            <p:cNvSpPr/>
            <p:nvPr userDrawn="1"/>
          </p:nvSpPr>
          <p:spPr bwMode="auto">
            <a:xfrm>
              <a:off x="7378484" y="691807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Freeform 16"/>
            <p:cNvSpPr/>
            <p:nvPr userDrawn="1"/>
          </p:nvSpPr>
          <p:spPr bwMode="auto">
            <a:xfrm>
              <a:off x="7506321" y="691807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7612852" y="690474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Freeform 18"/>
            <p:cNvSpPr/>
            <p:nvPr userDrawn="1"/>
          </p:nvSpPr>
          <p:spPr bwMode="auto">
            <a:xfrm>
              <a:off x="7722660" y="689143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 userDrawn="1"/>
          </p:nvSpPr>
          <p:spPr bwMode="auto">
            <a:xfrm>
              <a:off x="7834108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4" name="Freeform 20"/>
            <p:cNvSpPr/>
            <p:nvPr userDrawn="1"/>
          </p:nvSpPr>
          <p:spPr bwMode="auto">
            <a:xfrm>
              <a:off x="7871804" y="691807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7968500" y="657181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6" name="Freeform 22"/>
            <p:cNvSpPr/>
            <p:nvPr userDrawn="1"/>
          </p:nvSpPr>
          <p:spPr bwMode="auto">
            <a:xfrm>
              <a:off x="8078310" y="691807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715347" y="2095721"/>
            <a:ext cx="6666758" cy="476179"/>
          </a:xfrm>
        </p:spPr>
        <p:txBody>
          <a:bodyPr wrap="none"/>
          <a:lstStyle>
            <a:lvl1pPr>
              <a:lnSpc>
                <a:spcPts val="3439"/>
              </a:lnSpc>
              <a:defRPr sz="3450" cap="all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715347" y="2571782"/>
            <a:ext cx="6666758" cy="2476130"/>
          </a:xfrm>
        </p:spPr>
        <p:txBody>
          <a:bodyPr/>
          <a:lstStyle>
            <a:lvl1pPr marL="0" indent="0" algn="l">
              <a:lnSpc>
                <a:spcPts val="5157"/>
              </a:lnSpc>
              <a:spcBef>
                <a:spcPts val="0"/>
              </a:spcBef>
              <a:spcAft>
                <a:spcPts val="0"/>
              </a:spcAft>
              <a:buNone/>
              <a:defRPr sz="4550" cap="all">
                <a:solidFill>
                  <a:schemeClr val="accent2"/>
                </a:solidFill>
                <a:latin typeface="Exo 2 Semi Bold"/>
              </a:defRPr>
            </a:lvl1pPr>
            <a:lvl2pPr marL="655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0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TwoObj" preserve="1" userDrawn="1">
  <p:cSld name="Titel, Text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0084" y="1618960"/>
            <a:ext cx="5524827" cy="4382316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091" y="1618960"/>
            <a:ext cx="5524828" cy="2001124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6287091" y="4000151"/>
            <a:ext cx="5524828" cy="2001124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439C322-C4F0-404A-AE07-8F52C7C97541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el und vier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 bwMode="auto">
          <a:xfrm>
            <a:off x="380083" y="1618960"/>
            <a:ext cx="5524827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091" y="1618960"/>
            <a:ext cx="5524828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394977" y="4000151"/>
            <a:ext cx="5509932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87091" y="4000151"/>
            <a:ext cx="5524828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C4969CD-BAA6-47EF-AFAA-38592BF4676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7"/>
            <a:ext cx="8571547" cy="856510"/>
          </a:xfrm>
        </p:spPr>
        <p:txBody>
          <a:bodyPr/>
          <a:lstStyle>
            <a:lvl1pPr algn="l">
              <a:defRPr sz="3450" b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2269" y="1618959"/>
            <a:ext cx="11428729" cy="390466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80081" y="5524473"/>
            <a:ext cx="11428729" cy="476179"/>
          </a:xfrm>
        </p:spPr>
        <p:txBody>
          <a:bodyPr anchor="ctr"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989BF60-D9AC-4402-95BF-BF94614B6E7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6"/>
            <a:ext cx="8571547" cy="857122"/>
          </a:xfrm>
        </p:spPr>
        <p:txBody>
          <a:bodyPr/>
          <a:lstStyle>
            <a:lvl1pPr algn="l">
              <a:defRPr sz="3450" b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1867" y="1618959"/>
            <a:ext cx="7809632" cy="438084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572499" y="1618959"/>
            <a:ext cx="3239420" cy="4380845"/>
          </a:xfrm>
        </p:spPr>
        <p:txBody>
          <a:bodyPr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01DA7D3-2A22-4C6B-8D29-F8B78B5D8720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Bilder mit 2-spaltigem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6"/>
            <a:ext cx="8571547" cy="857122"/>
          </a:xfrm>
        </p:spPr>
        <p:txBody>
          <a:bodyPr/>
          <a:lstStyle>
            <a:lvl1pPr algn="l">
              <a:defRPr lang="de-DE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1869" y="1618957"/>
            <a:ext cx="2476092" cy="200112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238500" y="1618959"/>
            <a:ext cx="8573420" cy="4380845"/>
          </a:xfrm>
        </p:spPr>
        <p:txBody>
          <a:bodyPr numCol="2" spcCol="251424"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 bwMode="auto">
          <a:xfrm>
            <a:off x="380083" y="4000151"/>
            <a:ext cx="2477878" cy="2001124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779E30D-5F04-44EC-8D48-F2F403E3FBE3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CCC1DE9-BA03-4A13-BBC3-D1DBAC76EC16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43CBE0-BE29-4262-AC0C-37F11955B9EC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30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0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Freeform 12"/>
            <p:cNvSpPr/>
            <p:nvPr userDrawn="1"/>
          </p:nvSpPr>
          <p:spPr bwMode="auto">
            <a:xfrm>
              <a:off x="7081838" y="691807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6" name="Freeform 13"/>
            <p:cNvSpPr/>
            <p:nvPr userDrawn="1"/>
          </p:nvSpPr>
          <p:spPr bwMode="auto">
            <a:xfrm>
              <a:off x="7208034" y="691807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 userDrawn="1"/>
          </p:nvSpPr>
          <p:spPr bwMode="auto">
            <a:xfrm>
              <a:off x="7340789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8" name="Freeform 15"/>
            <p:cNvSpPr/>
            <p:nvPr userDrawn="1"/>
          </p:nvSpPr>
          <p:spPr bwMode="auto">
            <a:xfrm>
              <a:off x="7378484" y="691807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9" name="Freeform 16"/>
            <p:cNvSpPr/>
            <p:nvPr userDrawn="1"/>
          </p:nvSpPr>
          <p:spPr bwMode="auto">
            <a:xfrm>
              <a:off x="7506321" y="691807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 userDrawn="1"/>
          </p:nvSpPr>
          <p:spPr bwMode="auto">
            <a:xfrm>
              <a:off x="7612852" y="690474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1" name="Freeform 18"/>
            <p:cNvSpPr/>
            <p:nvPr userDrawn="1"/>
          </p:nvSpPr>
          <p:spPr bwMode="auto">
            <a:xfrm>
              <a:off x="7722660" y="689143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 userDrawn="1"/>
          </p:nvSpPr>
          <p:spPr bwMode="auto">
            <a:xfrm>
              <a:off x="7834108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3" name="Freeform 20"/>
            <p:cNvSpPr/>
            <p:nvPr userDrawn="1"/>
          </p:nvSpPr>
          <p:spPr bwMode="auto">
            <a:xfrm>
              <a:off x="7871804" y="691807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7968500" y="657181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5" name="Freeform 22"/>
            <p:cNvSpPr/>
            <p:nvPr userDrawn="1"/>
          </p:nvSpPr>
          <p:spPr bwMode="auto">
            <a:xfrm>
              <a:off x="8078310" y="691807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26" name="Freeform 7"/>
          <p:cNvSpPr>
            <a:spLocks noChangeAspect="1"/>
          </p:cNvSpPr>
          <p:nvPr/>
        </p:nvSpPr>
        <p:spPr bwMode="auto">
          <a:xfrm>
            <a:off x="1713524" y="1"/>
            <a:ext cx="10478476" cy="6856413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 extrusionOk="0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lIns="130998" tIns="65499" rIns="130998" bIns="65499"/>
          <a:lstStyle/>
          <a:p>
            <a:pPr>
              <a:defRPr/>
            </a:pPr>
            <a:endParaRPr lang="de-DE" sz="3450">
              <a:cs typeface="Calibri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-1" y="1238893"/>
            <a:ext cx="12192000" cy="5619108"/>
          </a:xfrm>
          <a:prstGeom prst="rect">
            <a:avLst/>
          </a:prstGeom>
          <a:noFill/>
        </p:spPr>
        <p:txBody>
          <a:bodyPr lIns="1508544" tIns="838080" rIns="1676160"/>
          <a:lstStyle>
            <a:lvl1pPr marL="0" indent="0">
              <a:lnSpc>
                <a:spcPts val="4585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885269" algn="l"/>
              </a:tabLst>
              <a:defRPr sz="4050"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1714500" y="4382317"/>
            <a:ext cx="5524827" cy="1618958"/>
          </a:xfrm>
        </p:spPr>
        <p:txBody>
          <a:bodyPr/>
          <a:lstStyle>
            <a:lvl1pPr marL="0" indent="0">
              <a:buNone/>
              <a:defRPr sz="1950"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94501B1-40B9-4A45-B32D-22713DF3438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953500" y="1618959"/>
            <a:ext cx="2858421" cy="4382316"/>
          </a:xfrm>
        </p:spPr>
        <p:txBody>
          <a:bodyPr vert="eaVert"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380082" y="1618960"/>
            <a:ext cx="8190590" cy="4380845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E9B9596-F478-4B78-8C1A-B5561AD35921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82269" y="1619807"/>
            <a:ext cx="11428729" cy="438084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437A41C-BB12-43B7-A729-73FD0595D7D0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Abschnitts-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9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8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1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12"/>
            <p:cNvSpPr/>
            <p:nvPr userDrawn="1"/>
          </p:nvSpPr>
          <p:spPr bwMode="auto">
            <a:xfrm>
              <a:off x="7081838" y="694470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3"/>
            <p:cNvSpPr/>
            <p:nvPr userDrawn="1"/>
          </p:nvSpPr>
          <p:spPr bwMode="auto">
            <a:xfrm>
              <a:off x="7208034" y="694470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7340789" y="694470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6" name="Freeform 15"/>
            <p:cNvSpPr/>
            <p:nvPr userDrawn="1"/>
          </p:nvSpPr>
          <p:spPr bwMode="auto">
            <a:xfrm>
              <a:off x="7378484" y="694470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Freeform 16"/>
            <p:cNvSpPr/>
            <p:nvPr userDrawn="1"/>
          </p:nvSpPr>
          <p:spPr bwMode="auto">
            <a:xfrm>
              <a:off x="7506321" y="694470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7612852" y="693138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9" name="Freeform 18"/>
            <p:cNvSpPr/>
            <p:nvPr userDrawn="1"/>
          </p:nvSpPr>
          <p:spPr bwMode="auto">
            <a:xfrm>
              <a:off x="7722660" y="691807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7834108" y="694470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1" name="Freeform 20"/>
            <p:cNvSpPr/>
            <p:nvPr userDrawn="1"/>
          </p:nvSpPr>
          <p:spPr bwMode="auto">
            <a:xfrm>
              <a:off x="7871804" y="694470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7968500" y="659845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3" name="Freeform 22"/>
            <p:cNvSpPr/>
            <p:nvPr userDrawn="1"/>
          </p:nvSpPr>
          <p:spPr bwMode="auto">
            <a:xfrm>
              <a:off x="8078310" y="694470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715452" y="2095594"/>
            <a:ext cx="8571547" cy="476179"/>
          </a:xfrm>
        </p:spPr>
        <p:txBody>
          <a:bodyPr wrap="none" anchor="b"/>
          <a:lstStyle>
            <a:lvl1pPr marL="0" indent="0">
              <a:lnSpc>
                <a:spcPts val="3439"/>
              </a:lnSpc>
              <a:spcBef>
                <a:spcPts val="0"/>
              </a:spcBef>
              <a:spcAft>
                <a:spcPts val="0"/>
              </a:spcAft>
              <a:buNone/>
              <a:defRPr sz="4050" cap="all">
                <a:solidFill>
                  <a:schemeClr val="accent1"/>
                </a:solidFill>
                <a:latin typeface="+mj-lt"/>
              </a:defRPr>
            </a:lvl1pPr>
            <a:lvl2pPr marL="6550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017" indent="0">
              <a:buNone/>
              <a:defRPr sz="2350">
                <a:solidFill>
                  <a:schemeClr val="tx1">
                    <a:tint val="75000"/>
                  </a:schemeClr>
                </a:solidFill>
              </a:defRPr>
            </a:lvl3pPr>
            <a:lvl4pPr marL="1965024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4pPr>
            <a:lvl5pPr marL="262003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5pPr>
            <a:lvl6pPr marL="3275041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6pPr>
            <a:lvl7pPr marL="3930049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7pPr>
            <a:lvl8pPr marL="4585057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8pPr>
            <a:lvl9pPr marL="524006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1715452" y="2572036"/>
            <a:ext cx="8571547" cy="2285658"/>
          </a:xfrm>
        </p:spPr>
        <p:txBody>
          <a:bodyPr anchor="t"/>
          <a:lstStyle>
            <a:lvl1pPr algn="l">
              <a:lnSpc>
                <a:spcPts val="6304"/>
              </a:lnSpc>
              <a:defRPr sz="5800" b="0" cap="all">
                <a:solidFill>
                  <a:schemeClr val="accent2"/>
                </a:solidFill>
                <a:latin typeface="Exo 2 Semi Bold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81614" y="1618335"/>
            <a:ext cx="5523886" cy="4382316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286500" y="1619807"/>
            <a:ext cx="5523886" cy="4380845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53F220A-CE82-419B-B0FC-FA9F2D7EB7E4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81614" y="1619383"/>
            <a:ext cx="5523886" cy="571415"/>
          </a:xfrm>
        </p:spPr>
        <p:txBody>
          <a:bodyPr wrap="none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all"/>
            </a:lvl1pPr>
            <a:lvl2pPr marL="655008" indent="0">
              <a:buNone/>
              <a:defRPr sz="2850" b="1"/>
            </a:lvl2pPr>
            <a:lvl3pPr marL="1310017" indent="0">
              <a:buNone/>
              <a:defRPr sz="2600" b="1"/>
            </a:lvl3pPr>
            <a:lvl4pPr marL="1965024" indent="0">
              <a:buNone/>
              <a:defRPr sz="2350" b="1"/>
            </a:lvl4pPr>
            <a:lvl5pPr marL="2620032" indent="0">
              <a:buNone/>
              <a:defRPr sz="2350" b="1"/>
            </a:lvl5pPr>
            <a:lvl6pPr marL="3275041" indent="0">
              <a:buNone/>
              <a:defRPr sz="2350" b="1"/>
            </a:lvl6pPr>
            <a:lvl7pPr marL="3930049" indent="0">
              <a:buNone/>
              <a:defRPr sz="2350" b="1"/>
            </a:lvl7pPr>
            <a:lvl8pPr marL="4585057" indent="0">
              <a:buNone/>
              <a:defRPr sz="2350" b="1"/>
            </a:lvl8pPr>
            <a:lvl9pPr marL="5240065" indent="0">
              <a:buNone/>
              <a:defRPr sz="235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80672" y="2380666"/>
            <a:ext cx="5524827" cy="3619985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286172" y="1619383"/>
            <a:ext cx="5524828" cy="571415"/>
          </a:xfrm>
        </p:spPr>
        <p:txBody>
          <a:bodyPr wrap="none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all"/>
            </a:lvl1pPr>
            <a:lvl2pPr marL="655008" indent="0">
              <a:buNone/>
              <a:defRPr sz="2850" b="1"/>
            </a:lvl2pPr>
            <a:lvl3pPr marL="1310017" indent="0">
              <a:buNone/>
              <a:defRPr sz="2600" b="1"/>
            </a:lvl3pPr>
            <a:lvl4pPr marL="1965024" indent="0">
              <a:buNone/>
              <a:defRPr sz="2350" b="1"/>
            </a:lvl4pPr>
            <a:lvl5pPr marL="2620032" indent="0">
              <a:buNone/>
              <a:defRPr sz="2350" b="1"/>
            </a:lvl5pPr>
            <a:lvl6pPr marL="3275041" indent="0">
              <a:buNone/>
              <a:defRPr sz="2350" b="1"/>
            </a:lvl6pPr>
            <a:lvl7pPr marL="3930049" indent="0">
              <a:buNone/>
              <a:defRPr sz="2350" b="1"/>
            </a:lvl7pPr>
            <a:lvl8pPr marL="4585057" indent="0">
              <a:buNone/>
              <a:defRPr sz="2350" b="1"/>
            </a:lvl8pPr>
            <a:lvl9pPr marL="5240065" indent="0">
              <a:buNone/>
              <a:defRPr sz="235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87113" y="2381693"/>
            <a:ext cx="5523886" cy="3618959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6AA65AD-ACF6-4289-A63E-558D2BA2FC0F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preserve="1" userDrawn="1">
  <p:cSld name="Titel, Text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1001" y="1618335"/>
            <a:ext cx="2476224" cy="43823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Font typeface="Arial"/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238501" y="1618335"/>
            <a:ext cx="8572498" cy="43823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5988DFD-825D-42CB-BCC5-8873DDA23C5B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OverObj" preserve="1" userDrawn="1">
  <p:cSld name="Titel und Text über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1000" y="1619319"/>
            <a:ext cx="11428729" cy="114331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82269" y="3142880"/>
            <a:ext cx="11428729" cy="2857771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A1D6833-70C7-4DF8-B9A5-26C5E663A5DD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el und Inhalt üb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81000" y="1619320"/>
            <a:ext cx="11428729" cy="2857073"/>
          </a:xfrm>
        </p:spPr>
        <p:txBody>
          <a:bodyPr/>
          <a:lstStyle>
            <a:lvl1pPr marL="0" indent="0"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81000" y="4857823"/>
            <a:ext cx="11428729" cy="114282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B33BB49-8469-41E7-A3C4-2BC8ED0264E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el, zwei Inhalte üb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 bwMode="auto">
          <a:xfrm>
            <a:off x="381001" y="1619637"/>
            <a:ext cx="5523886" cy="2857073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113" y="1619637"/>
            <a:ext cx="5523886" cy="2857073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 bwMode="auto">
          <a:xfrm>
            <a:off x="380999" y="4857823"/>
            <a:ext cx="11431838" cy="1142829"/>
          </a:xfrm>
        </p:spPr>
        <p:txBody>
          <a:bodyPr/>
          <a:lstStyle>
            <a:lvl1pPr marL="0" indent="0">
              <a:spcAft>
                <a:spcPts val="602"/>
              </a:spcAft>
              <a:buNone/>
              <a:defRPr sz="1950"/>
            </a:lvl1pPr>
            <a:lvl2pPr marL="309453" indent="0">
              <a:spcAft>
                <a:spcPts val="602"/>
              </a:spcAft>
              <a:buNone/>
              <a:defRPr sz="1950"/>
            </a:lvl2pPr>
            <a:lvl3pPr marL="618905" indent="0">
              <a:spcAft>
                <a:spcPts val="602"/>
              </a:spcAft>
              <a:buNone/>
              <a:defRPr sz="1950"/>
            </a:lvl3pPr>
            <a:lvl4pPr marL="928358" indent="0">
              <a:spcAft>
                <a:spcPts val="602"/>
              </a:spcAft>
              <a:buNone/>
              <a:defRPr sz="1950"/>
            </a:lvl4pPr>
            <a:lvl5pPr marL="1237811" indent="0">
              <a:spcAft>
                <a:spcPts val="602"/>
              </a:spcAft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5384F98-4A22-43A3-A24B-0D95DC9E855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703119" y="382588"/>
            <a:ext cx="8107882" cy="8556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81001" y="1619250"/>
            <a:ext cx="11428046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381001" y="6381750"/>
            <a:ext cx="1142999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2762739" y="6381750"/>
            <a:ext cx="6666523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049001" y="6381750"/>
            <a:ext cx="762000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F3A831B-11DE-4EAA-8232-72D9B4E7AF8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  <p:cxnSp>
        <p:nvCxnSpPr>
          <p:cNvPr id="8" name="Gerade Verbindung 7"/>
          <p:cNvCxnSpPr>
            <a:cxnSpLocks/>
          </p:cNvCxnSpPr>
          <p:nvPr/>
        </p:nvCxnSpPr>
        <p:spPr bwMode="auto">
          <a:xfrm>
            <a:off x="381001" y="6381750"/>
            <a:ext cx="1143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1"/>
          <a:stretch/>
        </p:blipFill>
        <p:spPr bwMode="auto">
          <a:xfrm>
            <a:off x="551384" y="183699"/>
            <a:ext cx="2741651" cy="1253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1309110">
        <a:lnSpc>
          <a:spcPts val="3723"/>
        </a:lnSpc>
        <a:spcBef>
          <a:spcPts val="862"/>
        </a:spcBef>
        <a:spcAft>
          <a:spcPts val="0"/>
        </a:spcAft>
        <a:defRPr sz="3450" cap="all">
          <a:solidFill>
            <a:srgbClr val="EAB90C"/>
          </a:solidFill>
          <a:latin typeface="Exo 2 Semi Bold"/>
          <a:ea typeface="+mj-ea"/>
          <a:cs typeface="+mj-cs"/>
        </a:defRPr>
      </a:lvl1pPr>
      <a:lvl2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2pPr>
      <a:lvl3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3pPr>
      <a:lvl4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4pPr>
      <a:lvl5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5pPr>
      <a:lvl6pPr marL="562722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6pPr>
      <a:lvl7pPr marL="1125444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7pPr>
      <a:lvl8pPr marL="1688165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8pPr>
      <a:lvl9pPr marL="2250887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9pPr>
    </p:titleStyle>
    <p:bodyStyle>
      <a:lvl1pPr marL="308715" indent="-308715" algn="l" defTabSz="1309110">
        <a:spcBef>
          <a:spcPts val="862"/>
        </a:spcBef>
        <a:spcAft>
          <a:spcPts val="862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1pPr>
      <a:lvl2pPr marL="617431" indent="-308715" algn="l" defTabSz="1309110">
        <a:spcBef>
          <a:spcPts val="862"/>
        </a:spcBef>
        <a:spcAft>
          <a:spcPts val="431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2pPr>
      <a:lvl3pPr marL="928101" indent="-308715" algn="l" defTabSz="1309110">
        <a:spcBef>
          <a:spcPts val="431"/>
        </a:spcBef>
        <a:spcAft>
          <a:spcPts val="431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3pPr>
      <a:lvl4pPr marL="1236816" indent="-308715" algn="l" defTabSz="1309110">
        <a:spcBef>
          <a:spcPts val="431"/>
        </a:spcBef>
        <a:spcAft>
          <a:spcPts val="0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4pPr>
      <a:lvl5pPr marL="1545532" indent="-308715" algn="l" defTabSz="1309110">
        <a:spcBef>
          <a:spcPts val="0"/>
        </a:spcBef>
        <a:spcAft>
          <a:spcPts val="0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5pPr>
      <a:lvl6pPr marL="3602544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6pPr>
      <a:lvl7pPr marL="4257553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7pPr>
      <a:lvl8pPr marL="4912561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8pPr>
      <a:lvl9pPr marL="5567568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55008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1310017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3pPr>
      <a:lvl4pPr marL="1965024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4pPr>
      <a:lvl5pPr marL="2620032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5pPr>
      <a:lvl6pPr marL="3275041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6pPr>
      <a:lvl7pPr marL="3930049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7pPr>
      <a:lvl8pPr marL="4585057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8pPr>
      <a:lvl9pPr marL="5240065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onndoc.ulb.uni-bonn.de/xmlui/handle/20.500.11811/9269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a.uni-bonn.de/de/studium/down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oa.uni-bonn.de/de/studium/erstsemeste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a.uni-bonn.de/de/studium/fa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ilfak.uni-bonn.de/de/studium/pruefungsamt/faq-corona-virus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sa.gosa.uni-bonn.de/gosa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rz.uni-bonn.de/de/services/e-mail/einrichten-verwenden" TargetMode="External"/><Relationship Id="rId4" Type="http://schemas.openxmlformats.org/officeDocument/2006/relationships/hyperlink" Target="https://mail.uni-bonn.de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ioa.uni-bonn.de/de/studium/down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oa.uni-bonn.de/de/studium/ma" TargetMode="External"/><Relationship Id="rId4" Type="http://schemas.openxmlformats.org/officeDocument/2006/relationships/hyperlink" Target="https://www.ioa.uni-bonn.de/de/studium/ba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ioa.uni-bonn.de/de/studium/erstsemes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22400" y="3522785"/>
            <a:ext cx="8534400" cy="2157046"/>
          </a:xfrm>
        </p:spPr>
        <p:txBody>
          <a:bodyPr>
            <a:noAutofit/>
          </a:bodyPr>
          <a:lstStyle/>
          <a:p>
            <a:pPr>
              <a:lnSpc>
                <a:spcPts val="515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4450" cap="none">
              <a:latin typeface="Exo 2 Semi Bold"/>
            </a:endParaRPr>
          </a:p>
        </p:txBody>
      </p:sp>
      <p:pic>
        <p:nvPicPr>
          <p:cNvPr id="5123" name="Picture 4" descr="C:\Users\Mentoren\Desktop\IOA\Mentorat\Mentorat 2016-17\Studienführer 201718\0016.jpg"/>
          <p:cNvPicPr>
            <a:picLocks noChangeAspect="1" noChangeArrowheads="1"/>
          </p:cNvPicPr>
          <p:nvPr/>
        </p:nvPicPr>
        <p:blipFill>
          <a:blip r:embed="rId2"/>
          <a:srcRect l="3456" t="5971" b="4912"/>
          <a:stretch/>
        </p:blipFill>
        <p:spPr bwMode="auto">
          <a:xfrm>
            <a:off x="1" y="-791308"/>
            <a:ext cx="12192000" cy="844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879918" y="1200771"/>
            <a:ext cx="10432304" cy="4308373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10017">
              <a:lnSpc>
                <a:spcPct val="110000"/>
              </a:lnSpc>
              <a:spcBef>
                <a:spcPts val="859"/>
              </a:spcBef>
              <a:spcAft>
                <a:spcPts val="0"/>
              </a:spcAft>
              <a:defRPr/>
            </a:pPr>
            <a:r>
              <a:rPr lang="de-DE" sz="4800" dirty="0">
                <a:solidFill>
                  <a:schemeClr val="bg1"/>
                </a:solidFill>
                <a:latin typeface="The Brooklyn Smooth Bold"/>
              </a:rPr>
              <a:t>Herzlich willkommen zur </a:t>
            </a:r>
            <a:br>
              <a:rPr lang="de-DE" sz="4800" dirty="0">
                <a:solidFill>
                  <a:schemeClr val="bg1"/>
                </a:solidFill>
                <a:latin typeface="The Brooklyn Smooth Bold"/>
              </a:rPr>
            </a:br>
            <a:r>
              <a:rPr lang="de-DE" sz="4800" dirty="0">
                <a:solidFill>
                  <a:schemeClr val="bg1"/>
                </a:solidFill>
                <a:latin typeface="The Brooklyn Smooth Bold"/>
              </a:rPr>
              <a:t>Orientierungsveranstaltung </a:t>
            </a:r>
            <a:br>
              <a:rPr lang="de-DE" sz="4800" dirty="0">
                <a:solidFill>
                  <a:schemeClr val="bg1"/>
                </a:solidFill>
                <a:latin typeface="The Brooklyn Smooth Bold"/>
              </a:rPr>
            </a:br>
            <a:r>
              <a:rPr lang="de-DE" sz="4800" dirty="0">
                <a:solidFill>
                  <a:schemeClr val="bg1"/>
                </a:solidFill>
                <a:latin typeface="The Brooklyn Smooth Bold"/>
              </a:rPr>
              <a:t> der Asienwissenschaften</a:t>
            </a:r>
            <a:br>
              <a:rPr lang="de-DE" sz="4800" dirty="0">
                <a:solidFill>
                  <a:schemeClr val="bg1"/>
                </a:solidFill>
                <a:latin typeface="The Brooklyn Smooth Bold"/>
              </a:rPr>
            </a:br>
            <a:r>
              <a:rPr lang="de-DE" sz="4800" dirty="0" err="1">
                <a:solidFill>
                  <a:schemeClr val="bg1"/>
                </a:solidFill>
                <a:latin typeface="The Brooklyn Smooth Bold"/>
              </a:rPr>
              <a:t>WiSe</a:t>
            </a:r>
            <a:r>
              <a:rPr lang="de-DE" sz="4800" dirty="0">
                <a:solidFill>
                  <a:schemeClr val="bg1"/>
                </a:solidFill>
                <a:latin typeface="The Brooklyn Smooth Bold"/>
              </a:rPr>
              <a:t> </a:t>
            </a:r>
            <a:r>
              <a:rPr lang="de-DE" sz="5400" dirty="0">
                <a:solidFill>
                  <a:schemeClr val="bg1"/>
                </a:solidFill>
                <a:latin typeface="The Brooklyn Smooth Bold"/>
              </a:rPr>
              <a:t>2022/23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>
                <a:latin typeface="Calibri"/>
              </a:rPr>
              <a:t>Master Studiengänge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b="1" dirty="0"/>
              <a:t>Ein gemeinsamer Master-Studiengang Asienwissenschaften mit 15 verschiedenen Schwerpunkten</a:t>
            </a:r>
            <a:endParaRPr lang="de-DE" sz="2400" b="1" dirty="0">
              <a:solidFill>
                <a:srgbClr val="053E74"/>
              </a:solidFill>
            </a:endParaRPr>
          </a:p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 dirty="0">
                <a:solidFill>
                  <a:srgbClr val="053E74"/>
                </a:solidFill>
              </a:rPr>
              <a:t>ECTS/ LP / CP  </a:t>
            </a:r>
            <a:r>
              <a:rPr lang="de-DE" sz="2400" dirty="0">
                <a:solidFill>
                  <a:srgbClr val="053E74"/>
                </a:solidFill>
              </a:rPr>
              <a:t>(1 LP = etwa 30 Arbeitsstunden)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053E74"/>
                </a:solidFill>
              </a:rPr>
              <a:t>Masterstudiengang </a:t>
            </a:r>
            <a:r>
              <a:rPr lang="de-DE" sz="2400" dirty="0">
                <a:solidFill>
                  <a:srgbClr val="053E74"/>
                </a:solidFill>
              </a:rPr>
              <a:t>			</a:t>
            </a:r>
            <a:r>
              <a:rPr lang="de-DE" sz="2400" b="1" dirty="0">
                <a:solidFill>
                  <a:srgbClr val="053E74"/>
                </a:solidFill>
              </a:rPr>
              <a:t>90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FF0000"/>
                </a:solidFill>
              </a:rPr>
              <a:t>MA-Arbeit 	</a:t>
            </a:r>
            <a:r>
              <a:rPr lang="de-DE" sz="2400" dirty="0">
                <a:solidFill>
                  <a:srgbClr val="053E74"/>
                </a:solidFill>
              </a:rPr>
              <a:t>			</a:t>
            </a:r>
            <a:r>
              <a:rPr lang="de-DE" sz="2400" b="1" dirty="0">
                <a:solidFill>
                  <a:srgbClr val="053E74"/>
                </a:solidFill>
              </a:rPr>
              <a:t>30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dirty="0"/>
          </a:p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 dirty="0">
                <a:solidFill>
                  <a:srgbClr val="053E74"/>
                </a:solidFill>
              </a:rPr>
              <a:t>MA-Abschluss </a:t>
            </a:r>
            <a:r>
              <a:rPr lang="de-DE" sz="2400" dirty="0">
                <a:solidFill>
                  <a:srgbClr val="053E74"/>
                </a:solidFill>
              </a:rPr>
              <a:t>				</a:t>
            </a:r>
            <a:r>
              <a:rPr lang="de-DE" sz="2400" b="1" dirty="0">
                <a:solidFill>
                  <a:srgbClr val="053E74"/>
                </a:solidFill>
              </a:rPr>
              <a:t>120</a:t>
            </a:r>
            <a:r>
              <a:rPr lang="de-DE" sz="2400" dirty="0">
                <a:solidFill>
                  <a:srgbClr val="053E74"/>
                </a:solidFill>
              </a:rPr>
              <a:t> LP (inkl. MA-Arbeit) 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10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703119" y="95250"/>
            <a:ext cx="8107882" cy="855662"/>
          </a:xfrm>
        </p:spPr>
        <p:txBody>
          <a:bodyPr/>
          <a:lstStyle/>
          <a:p>
            <a:pPr>
              <a:defRPr/>
            </a:pPr>
            <a:r>
              <a:rPr lang="de-DE" dirty="0"/>
              <a:t>Studienverlaufsplan Beispiel: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11</a:t>
            </a:fld>
            <a:endParaRPr lang="de-DE">
              <a:latin typeface="News Gothic MT"/>
            </a:endParaRP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359696" y="950912"/>
            <a:ext cx="7508904" cy="5280342"/>
          </a:xfrm>
          <a:prstGeom prst="rect">
            <a:avLst/>
          </a:prstGeom>
        </p:spPr>
      </p:pic>
      <p:sp>
        <p:nvSpPr>
          <p:cNvPr id="3" name="Sprechblase: rechteckig mit abgerundeten Ecken 2"/>
          <p:cNvSpPr/>
          <p:nvPr/>
        </p:nvSpPr>
        <p:spPr bwMode="auto">
          <a:xfrm>
            <a:off x="551384" y="2924944"/>
            <a:ext cx="2330625" cy="151216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/>
              <a:t>https://www.ioa.uni-bonn.de/de/studium/ba/studienmoeglichkeiten-am-ioa</a:t>
            </a:r>
            <a:endParaRPr lang="de-DE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24679" y="620688"/>
            <a:ext cx="6795121" cy="855662"/>
          </a:xfrm>
        </p:spPr>
        <p:txBody>
          <a:bodyPr/>
          <a:lstStyle/>
          <a:p>
            <a:r>
              <a:rPr lang="de-DE" smtClean="0"/>
              <a:t>Modulbeschreibung Beispiel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C1DE9-BA03-4A13-BBC3-D1DBAC76EC16}" type="slidenum">
              <a:rPr lang="de-DE" smtClean="0"/>
              <a:t>12</a:t>
            </a:fld>
            <a:endParaRPr lang="de-DE">
              <a:latin typeface="News Gothic M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303912" cy="66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Prüfungsversuche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479376" y="1625072"/>
            <a:ext cx="11428729" cy="4380845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de-DE" sz="2800" dirty="0">
                <a:solidFill>
                  <a:srgbClr val="FF0000"/>
                </a:solidFill>
                <a:latin typeface="Calibri"/>
              </a:rPr>
              <a:t>Pflichtmodule </a:t>
            </a:r>
            <a:r>
              <a:rPr lang="de-DE" sz="2800" dirty="0">
                <a:solidFill>
                  <a:srgbClr val="053E74"/>
                </a:solidFill>
                <a:latin typeface="Calibri"/>
              </a:rPr>
              <a:t>(3 Prüfungsversuche) </a:t>
            </a:r>
            <a:endParaRPr dirty="0"/>
          </a:p>
          <a:p>
            <a:pPr>
              <a:lnSpc>
                <a:spcPct val="110000"/>
              </a:lnSpc>
              <a:buFont typeface="Symbol"/>
              <a:buChar char="Þ"/>
              <a:defRPr/>
            </a:pPr>
            <a:r>
              <a:rPr lang="de-DE" sz="2800" b="1" dirty="0">
                <a:solidFill>
                  <a:srgbClr val="053E74"/>
                </a:solidFill>
                <a:latin typeface="Calibri"/>
              </a:rPr>
              <a:t> keine Kompensation möglich </a:t>
            </a:r>
            <a:endParaRPr dirty="0"/>
          </a:p>
          <a:p>
            <a:pPr>
              <a:lnSpc>
                <a:spcPct val="110000"/>
              </a:lnSpc>
              <a:defRPr/>
            </a:pPr>
            <a:endParaRPr lang="de-DE" sz="2800" i="1" dirty="0">
              <a:solidFill>
                <a:srgbClr val="053E74"/>
              </a:solidFill>
              <a:latin typeface="Calibri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e-DE" sz="2800" dirty="0">
                <a:solidFill>
                  <a:srgbClr val="00B050"/>
                </a:solidFill>
                <a:latin typeface="Calibri"/>
              </a:rPr>
              <a:t>Wahlpflichtmodule</a:t>
            </a:r>
            <a:r>
              <a:rPr lang="de-DE" sz="2800" dirty="0">
                <a:solidFill>
                  <a:srgbClr val="053E74"/>
                </a:solidFill>
                <a:latin typeface="Calibri"/>
              </a:rPr>
              <a:t> =&gt; 1 x Kompensation</a:t>
            </a:r>
            <a:endParaRPr dirty="0"/>
          </a:p>
          <a:p>
            <a:pPr>
              <a:lnSpc>
                <a:spcPct val="110000"/>
              </a:lnSpc>
              <a:defRPr/>
            </a:pPr>
            <a:endParaRPr lang="de-DE" sz="2800" dirty="0">
              <a:solidFill>
                <a:srgbClr val="053E74"/>
              </a:solidFill>
              <a:latin typeface="Calibri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de-DE" sz="2800" dirty="0">
                <a:solidFill>
                  <a:srgbClr val="053E74"/>
                </a:solidFill>
                <a:latin typeface="Calibri"/>
              </a:rPr>
              <a:t>Zugangsvoraussetzungen und Studienleistungen beachten!</a:t>
            </a:r>
            <a:endParaRPr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13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>
                <a:latin typeface="Calibri"/>
              </a:rPr>
              <a:t>Prüfungsordnung 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623391" y="2276872"/>
            <a:ext cx="11187608" cy="3723779"/>
          </a:xfrm>
        </p:spPr>
        <p:txBody>
          <a:bodyPr/>
          <a:lstStyle/>
          <a:p>
            <a:pPr>
              <a:defRPr/>
            </a:pPr>
            <a:r>
              <a:rPr lang="de-DE" sz="2400" b="1" dirty="0">
                <a:solidFill>
                  <a:srgbClr val="053E74"/>
                </a:solidFill>
              </a:rPr>
              <a:t>Ihre aktuelle Prüfungsordnung (BA/MA-PO):</a:t>
            </a:r>
            <a:r>
              <a:rPr lang="de-DE" sz="2400" dirty="0">
                <a:solidFill>
                  <a:srgbClr val="053E74"/>
                </a:solidFill>
              </a:rPr>
              <a:t> </a:t>
            </a:r>
            <a:r>
              <a:rPr lang="de-DE" sz="2400" b="1" dirty="0">
                <a:solidFill>
                  <a:srgbClr val="053E74"/>
                </a:solidFill>
              </a:rPr>
              <a:t>Nr. 48 </a:t>
            </a:r>
            <a:r>
              <a:rPr lang="de-DE" sz="2400" dirty="0">
                <a:solidFill>
                  <a:srgbClr val="053E74"/>
                </a:solidFill>
              </a:rPr>
              <a:t>vom 17. August 2018 </a:t>
            </a:r>
          </a:p>
          <a:p>
            <a:pPr>
              <a:defRPr/>
            </a:pPr>
            <a:r>
              <a:rPr lang="de-DE" sz="2400" b="1" dirty="0">
                <a:hlinkClick r:id="rId2"/>
              </a:rPr>
              <a:t>Dritte Änderungsordnung der Prüfungsordnung 2018, 29.07.2021</a:t>
            </a:r>
            <a:r>
              <a:rPr lang="de-DE" sz="2400" b="1" dirty="0">
                <a:solidFill>
                  <a:srgbClr val="053E74"/>
                </a:solidFill>
              </a:rPr>
              <a:t> </a:t>
            </a:r>
            <a:r>
              <a:rPr lang="de-DE" sz="2400" b="1" dirty="0">
                <a:solidFill>
                  <a:srgbClr val="053E74"/>
                </a:solidFill>
                <a:hlinkClick r:id="rId2"/>
              </a:rPr>
              <a:t>https://bonndoc.ulb.uni-bonn.de/xmlui/handle/20.500.11811/9269</a:t>
            </a:r>
            <a:endParaRPr lang="de-DE" sz="2400" b="1" dirty="0">
              <a:solidFill>
                <a:srgbClr val="053E74"/>
              </a:solidFill>
            </a:endParaRPr>
          </a:p>
          <a:p>
            <a:pPr>
              <a:defRPr/>
            </a:pPr>
            <a:endParaRPr lang="de-DE" sz="2400" b="1" dirty="0">
              <a:solidFill>
                <a:srgbClr val="053E74"/>
              </a:solidFill>
            </a:endParaRPr>
          </a:p>
          <a:p>
            <a:pPr marL="0" indent="0">
              <a:buNone/>
              <a:defRPr/>
            </a:pPr>
            <a:r>
              <a:rPr lang="de-DE" sz="2400" b="1" dirty="0">
                <a:solidFill>
                  <a:srgbClr val="053E74"/>
                </a:solidFill>
              </a:rPr>
              <a:t>=&gt; Wichtig: PO = rechtliche Grundlage für Ihr Studium!</a:t>
            </a:r>
            <a:endParaRPr dirty="0"/>
          </a:p>
          <a:p>
            <a:pPr marL="0" indent="19539">
              <a:defRPr/>
            </a:pPr>
            <a:endParaRPr lang="de-DE" sz="2000" dirty="0"/>
          </a:p>
          <a:p>
            <a:pPr marL="0" indent="0">
              <a:buNone/>
              <a:defRPr/>
            </a:pP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14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59696" y="1234699"/>
            <a:ext cx="8235281" cy="514705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791744" y="950309"/>
            <a:ext cx="6353321" cy="256089"/>
          </a:xfrm>
        </p:spPr>
        <p:txBody>
          <a:bodyPr/>
          <a:lstStyle/>
          <a:p>
            <a:pPr>
              <a:defRPr/>
            </a:pPr>
            <a:r>
              <a:rPr lang="de-DE"/>
              <a:t>Studienrelevante Downloads und Materialien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15</a:t>
            </a:fld>
            <a:endParaRPr lang="de-DE">
              <a:latin typeface="News Gothic MT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9552384" y="1700808"/>
            <a:ext cx="504056" cy="18535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defRPr/>
            </a:pPr>
            <a:endParaRPr lang="de-DE" sz="1400">
              <a:solidFill>
                <a:schemeClr val="accent2"/>
              </a:solidFill>
            </a:endParaRPr>
          </a:p>
        </p:txBody>
      </p:sp>
      <p:sp>
        <p:nvSpPr>
          <p:cNvPr id="19" name="Pfeil: nach rechts 18"/>
          <p:cNvSpPr/>
          <p:nvPr/>
        </p:nvSpPr>
        <p:spPr bwMode="auto">
          <a:xfrm>
            <a:off x="3935760" y="5733256"/>
            <a:ext cx="1180173" cy="504056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rgbClr val="FFFFFF"/>
                </a:solidFill>
              </a:rPr>
              <a:t>Prüfungsordnung</a:t>
            </a:r>
            <a:endParaRPr/>
          </a:p>
        </p:txBody>
      </p:sp>
      <p:sp>
        <p:nvSpPr>
          <p:cNvPr id="2" name="Sprechblase: rechteckig mit abgerundeten Ecken 1"/>
          <p:cNvSpPr/>
          <p:nvPr/>
        </p:nvSpPr>
        <p:spPr bwMode="auto">
          <a:xfrm>
            <a:off x="1199456" y="2600908"/>
            <a:ext cx="2474641" cy="1656184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 u="sng">
                <a:solidFill>
                  <a:schemeClr val="accent2"/>
                </a:solidFill>
                <a:hlinkClick r:id="rId3" tooltip="https://www.ioa.uni-bonn.de/de/studium/downl"/>
              </a:rPr>
              <a:t>https://www.ioa.uni-bonn.de/de/studium/downl</a:t>
            </a:r>
            <a:r>
              <a:rPr lang="de-DE" sz="1400">
                <a:solidFill>
                  <a:schemeClr val="accent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16</a:t>
            </a:fld>
            <a:endParaRPr lang="de-DE">
              <a:latin typeface="News Gothic M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97408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575720" y="16937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 b="1"/>
              <a:t>WICHTIGE Termine</a:t>
            </a:r>
            <a:endParaRPr/>
          </a:p>
        </p:txBody>
      </p:sp>
      <p:grpSp>
        <p:nvGrpSpPr>
          <p:cNvPr id="6" name="Inhaltsplatzhalter 2"/>
          <p:cNvGrpSpPr/>
          <p:nvPr/>
        </p:nvGrpSpPr>
        <p:grpSpPr bwMode="auto">
          <a:xfrm>
            <a:off x="767408" y="1639277"/>
            <a:ext cx="10179494" cy="4245229"/>
            <a:chOff x="0" y="0"/>
            <a:chExt cx="10179494" cy="4245229"/>
          </a:xfrm>
        </p:grpSpPr>
        <p:sp>
          <p:nvSpPr>
            <p:cNvPr id="4" name="Ecken des Rechtecks auf der gleichen Seite abrunden 3"/>
            <p:cNvSpPr/>
            <p:nvPr/>
          </p:nvSpPr>
          <p:spPr bwMode="auto">
            <a:xfrm rot="5400000">
              <a:off x="6513286" y="-2744351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 dirty="0"/>
                <a:t>bis einschließlich </a:t>
              </a:r>
              <a:r>
                <a:rPr lang="de-DE" sz="2800" b="1" dirty="0"/>
                <a:t>07.10.2022</a:t>
              </a:r>
              <a:endParaRPr lang="en-US" sz="2800" b="1" dirty="0"/>
            </a:p>
          </p:txBody>
        </p:sp>
        <p:sp>
          <p:nvSpPr>
            <p:cNvPr id="5" name="Abgerundetes Rechteck 4"/>
            <p:cNvSpPr/>
            <p:nvPr/>
          </p:nvSpPr>
          <p:spPr bwMode="auto">
            <a:xfrm>
              <a:off x="0" y="2124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Anmeldungen auf BASIS</a:t>
              </a:r>
              <a:endParaRPr lang="en-US" sz="2000"/>
            </a:p>
          </p:txBody>
        </p:sp>
        <p:sp>
          <p:nvSpPr>
            <p:cNvPr id="7" name="Ecken des Rechtecks auf der gleichen Seite abrunden 6"/>
            <p:cNvSpPr/>
            <p:nvPr/>
          </p:nvSpPr>
          <p:spPr bwMode="auto">
            <a:xfrm rot="5400000">
              <a:off x="6513286" y="-1671333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b="1" dirty="0"/>
                <a:t>31</a:t>
              </a:r>
              <a:r>
                <a:rPr lang="de-DE" sz="2800" b="1" dirty="0"/>
                <a:t>.10.2022 – </a:t>
              </a:r>
              <a:r>
                <a:rPr lang="de-DE" b="1" dirty="0"/>
                <a:t>07</a:t>
              </a:r>
              <a:r>
                <a:rPr lang="de-DE" sz="2800" b="1" dirty="0"/>
                <a:t>.11.2022</a:t>
              </a:r>
              <a:endParaRPr lang="en-US" sz="2800" dirty="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1075143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Nachbelegung der Module</a:t>
              </a:r>
              <a:endParaRPr lang="en-US" sz="2000"/>
            </a:p>
          </p:txBody>
        </p:sp>
        <p:sp>
          <p:nvSpPr>
            <p:cNvPr id="9" name="Ecken des Rechtecks auf der gleichen Seite abrunden 8"/>
            <p:cNvSpPr/>
            <p:nvPr/>
          </p:nvSpPr>
          <p:spPr bwMode="auto">
            <a:xfrm rot="5400000">
              <a:off x="6513286" y="-598314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 b="1" dirty="0"/>
                <a:t>Bis zum 02.12.2022 </a:t>
              </a:r>
              <a:r>
                <a:rPr lang="de-DE" sz="2800" dirty="0"/>
                <a:t>im Prüfungsamt (postalisch!)</a:t>
              </a:r>
              <a:endParaRPr lang="en-US" sz="2800" dirty="0"/>
            </a:p>
          </p:txBody>
        </p:sp>
        <p:sp>
          <p:nvSpPr>
            <p:cNvPr id="10" name="Abgerundetes Rechteck 9"/>
            <p:cNvSpPr/>
            <p:nvPr/>
          </p:nvSpPr>
          <p:spPr bwMode="auto">
            <a:xfrm>
              <a:off x="0" y="2148162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Registrierung Bachelorverfahren (Anmeldung zur Bachelorprüfung)</a:t>
              </a:r>
              <a:endParaRPr lang="en-US" sz="2000"/>
            </a:p>
          </p:txBody>
        </p:sp>
        <p:sp>
          <p:nvSpPr>
            <p:cNvPr id="11" name="Ecken des Rechtecks auf der gleichen Seite abrunden 10"/>
            <p:cNvSpPr/>
            <p:nvPr/>
          </p:nvSpPr>
          <p:spPr bwMode="auto">
            <a:xfrm rot="5400000">
              <a:off x="6513286" y="474704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 dirty="0"/>
                <a:t>Bis zum </a:t>
              </a:r>
              <a:r>
                <a:rPr lang="de-DE" b="1" dirty="0"/>
                <a:t>15</a:t>
              </a:r>
              <a:r>
                <a:rPr lang="de-DE" sz="2800" b="1" dirty="0"/>
                <a:t>.12.2022 </a:t>
              </a:r>
              <a:r>
                <a:rPr lang="de-DE" sz="2800" b="0" dirty="0"/>
                <a:t>im Prüfungsamt </a:t>
              </a:r>
              <a:r>
                <a:rPr lang="de-DE" sz="2800" dirty="0"/>
                <a:t>(postalisch!)</a:t>
              </a:r>
              <a:r>
                <a:rPr lang="de-DE" sz="2800" b="0" dirty="0"/>
                <a:t> </a:t>
              </a:r>
              <a:endParaRPr dirty="0"/>
            </a:p>
          </p:txBody>
        </p:sp>
        <p:sp>
          <p:nvSpPr>
            <p:cNvPr id="12" name="Abgerundetes Rechteck 11"/>
            <p:cNvSpPr/>
            <p:nvPr/>
          </p:nvSpPr>
          <p:spPr bwMode="auto">
            <a:xfrm>
              <a:off x="0" y="3221181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Registrierung Masterverfahren (Anmeldung zur Masterprüfung)</a:t>
              </a:r>
              <a:endParaRPr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17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>
                <a:latin typeface="Calibri"/>
                <a:cs typeface="Calibri"/>
              </a:rPr>
              <a:t>Beratungsmöglichkeiten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>
              <a:defRPr/>
            </a:pPr>
            <a:r>
              <a:rPr lang="de-DE"/>
              <a:t>Anmeldungs- bzw. Belegungsprobleme bei BASIS? / Fragen zum Studienverlauf =&gt; Team des </a:t>
            </a:r>
            <a:r>
              <a:rPr lang="de-DE" b="1"/>
              <a:t>Studiengangsmanagements</a:t>
            </a:r>
            <a:endParaRPr lang="de-DE"/>
          </a:p>
          <a:p>
            <a:pPr>
              <a:defRPr/>
            </a:pPr>
            <a:r>
              <a:rPr lang="de-DE"/>
              <a:t>Prüfungsangelegenheiten  =&gt; </a:t>
            </a:r>
            <a:r>
              <a:rPr lang="de-DE" b="1"/>
              <a:t>Prüfungsamt</a:t>
            </a:r>
            <a:r>
              <a:rPr lang="de-DE"/>
              <a:t> der Philosophischen Fakultät</a:t>
            </a:r>
            <a:endParaRPr/>
          </a:p>
          <a:p>
            <a:pPr>
              <a:defRPr/>
            </a:pPr>
            <a:r>
              <a:rPr lang="de-DE"/>
              <a:t>Spezifische bzw. fachliche Fragen =&gt; </a:t>
            </a:r>
            <a:r>
              <a:rPr lang="de-DE" b="1"/>
              <a:t>Studienfachberater*innen/Dozent*innen</a:t>
            </a:r>
            <a:r>
              <a:rPr lang="de-DE"/>
              <a:t> in den jeweiligen Abteilungen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18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647728" y="26064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 b="1"/>
              <a:t>Mailingliste</a:t>
            </a:r>
            <a:endParaRPr/>
          </a:p>
        </p:txBody>
      </p:sp>
      <p:grpSp>
        <p:nvGrpSpPr>
          <p:cNvPr id="7" name="Inhaltsplatzhalter 2"/>
          <p:cNvGrpSpPr/>
          <p:nvPr/>
        </p:nvGrpSpPr>
        <p:grpSpPr bwMode="auto">
          <a:xfrm>
            <a:off x="1150269" y="1916832"/>
            <a:ext cx="9891462" cy="3957197"/>
            <a:chOff x="0" y="0"/>
            <a:chExt cx="9891462" cy="3957197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0" y="483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" name="Rechteck 4"/>
            <p:cNvSpPr/>
            <p:nvPr/>
          </p:nvSpPr>
          <p:spPr bwMode="auto">
            <a:xfrm>
              <a:off x="341931" y="254812"/>
              <a:ext cx="621693" cy="621693"/>
            </a:xfrm>
            <a:prstGeom prst="rect">
              <a:avLst/>
            </a:prstGeom>
            <a:blipFill>
              <a:blip r:embed="rId2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6" name="Rechteck 5"/>
            <p:cNvSpPr/>
            <p:nvPr/>
          </p:nvSpPr>
          <p:spPr bwMode="auto">
            <a:xfrm>
              <a:off x="1305556" y="483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/>
                <a:t>Melden Sie sich bitte unbedingt an!</a:t>
              </a:r>
              <a:endParaRPr lang="en-US" sz="250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1413422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Rechteck 8"/>
            <p:cNvSpPr/>
            <p:nvPr/>
          </p:nvSpPr>
          <p:spPr bwMode="auto">
            <a:xfrm>
              <a:off x="341931" y="1667751"/>
              <a:ext cx="621693" cy="621693"/>
            </a:xfrm>
            <a:prstGeom prst="rect">
              <a:avLst/>
            </a:prstGeom>
            <a:blipFill>
              <a:blip r:embed="rId3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1305556" y="1413422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/>
                <a:t>Denken Sie an regelmäßiges Abrufen Ihrer E-Mails!</a:t>
              </a:r>
              <a:endParaRPr lang="en-US" sz="2500"/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0" y="2826362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341931" y="3080691"/>
              <a:ext cx="621693" cy="621693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Rechteck 12"/>
            <p:cNvSpPr/>
            <p:nvPr/>
          </p:nvSpPr>
          <p:spPr bwMode="auto">
            <a:xfrm>
              <a:off x="1305556" y="2826362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/>
                <a:t>Beachten Sie bitte den begrenzten Speicherplatz!</a:t>
              </a:r>
              <a:endParaRPr lang="en-US" sz="2500"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19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715347" y="1390621"/>
            <a:ext cx="6666758" cy="586066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>
              <a:defRPr/>
            </a:pPr>
            <a:r>
              <a:rPr lang="de-DE" b="1"/>
              <a:t>Inhalte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type="subTitle" idx="1"/>
          </p:nvPr>
        </p:nvSpPr>
        <p:spPr bwMode="auto">
          <a:xfrm>
            <a:off x="1715347" y="2373962"/>
            <a:ext cx="6666758" cy="304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Overflow="overflow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67500" lnSpcReduction="20000"/>
          </a:bodyPr>
          <a:lstStyle/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r>
              <a:rPr lang="de-DE" sz="4200" b="1">
                <a:solidFill>
                  <a:schemeClr val="accent2"/>
                </a:solidFill>
              </a:rPr>
              <a:t>1. Teil:</a:t>
            </a: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Begrüßung &amp; Vorstellung </a:t>
            </a: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Rahmendaten des Instituts</a:t>
            </a: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Relevantes rund ums Studium</a:t>
            </a:r>
            <a:endParaRPr/>
          </a:p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endParaRPr lang="de-DE" sz="4200" b="1">
              <a:solidFill>
                <a:schemeClr val="accent2"/>
              </a:solidFill>
            </a:endParaRPr>
          </a:p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r>
              <a:rPr lang="de-DE" sz="4200" b="1">
                <a:solidFill>
                  <a:schemeClr val="accent2"/>
                </a:solidFill>
              </a:rPr>
              <a:t>2. Teil: </a:t>
            </a:r>
            <a:endParaRPr/>
          </a:p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r>
              <a:rPr lang="de-DE" sz="4200" b="1">
                <a:solidFill>
                  <a:schemeClr val="accent2"/>
                </a:solidFill>
              </a:rPr>
              <a:t>- Einführung in BASIS / Stundenplanerstellung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34830" y="284258"/>
            <a:ext cx="10758882" cy="5521005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20</a:t>
            </a:fld>
            <a:endParaRPr lang="de-DE">
              <a:latin typeface="News Gothic MT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7176120" y="3261372"/>
            <a:ext cx="2160240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defRPr/>
            </a:pPr>
            <a:endParaRPr lang="de-DE" sz="1400">
              <a:solidFill>
                <a:schemeClr val="accent2"/>
              </a:solidFill>
            </a:endParaRPr>
          </a:p>
        </p:txBody>
      </p:sp>
      <p:sp>
        <p:nvSpPr>
          <p:cNvPr id="3" name="Sprechblase: rechteckig mit abgerundeten Ecken 2"/>
          <p:cNvSpPr/>
          <p:nvPr/>
        </p:nvSpPr>
        <p:spPr bwMode="auto">
          <a:xfrm>
            <a:off x="9192344" y="980728"/>
            <a:ext cx="2808312" cy="158417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Melden Sie sich für die Mailingliste an! </a:t>
            </a:r>
            <a:endParaRPr/>
          </a:p>
          <a:p>
            <a:pPr algn="ctr">
              <a:defRPr/>
            </a:pPr>
            <a:r>
              <a:rPr lang="de-DE" sz="1400"/>
              <a:t>https://www.ioa.uni-bonn.de/de/kontakt/mailingliste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3703119" y="382588"/>
            <a:ext cx="8107882" cy="855662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de-DE" dirty="0"/>
              <a:t>Mentorat (Antonia Engeln &amp; Nadja Schaffer)</a:t>
            </a:r>
            <a:endParaRPr dirty="0"/>
          </a:p>
        </p:txBody>
      </p:sp>
      <p:sp>
        <p:nvSpPr>
          <p:cNvPr id="7" name="Inhaltsplatzhalter 6"/>
          <p:cNvSpPr>
            <a:spLocks noGrp="1"/>
          </p:cNvSpPr>
          <p:nvPr>
            <p:ph type="body" sz="half" idx="1"/>
          </p:nvPr>
        </p:nvSpPr>
        <p:spPr bwMode="auto">
          <a:xfrm>
            <a:off x="3703119" y="1772816"/>
            <a:ext cx="5524827" cy="4382316"/>
          </a:xfrm>
        </p:spPr>
        <p:txBody>
          <a:bodyPr wrap="square" anchor="t">
            <a:normAutofit lnSpcReduction="10000"/>
          </a:bodyPr>
          <a:lstStyle/>
          <a:p>
            <a:pPr>
              <a:defRPr/>
            </a:pPr>
            <a:r>
              <a:rPr lang="de-DE" dirty="0"/>
              <a:t>Unterstützung bei BASIS: Modulbelegung, Stundenplan</a:t>
            </a:r>
            <a:endParaRPr dirty="0"/>
          </a:p>
          <a:p>
            <a:pPr>
              <a:defRPr/>
            </a:pPr>
            <a:r>
              <a:rPr lang="de-DE" dirty="0"/>
              <a:t>Beratung beim Studienverlauf</a:t>
            </a:r>
            <a:endParaRPr dirty="0"/>
          </a:p>
          <a:p>
            <a:pPr>
              <a:defRPr/>
            </a:pPr>
            <a:r>
              <a:rPr lang="de-DE" dirty="0"/>
              <a:t>Orientierung und Beratung rund um das Studium</a:t>
            </a:r>
            <a:endParaRPr dirty="0"/>
          </a:p>
          <a:p>
            <a:pPr>
              <a:defRPr/>
            </a:pPr>
            <a:r>
              <a:rPr lang="de-DE" dirty="0"/>
              <a:t>Beratung in Lernstrategien</a:t>
            </a:r>
            <a:endParaRPr dirty="0"/>
          </a:p>
          <a:p>
            <a:pPr>
              <a:defRPr/>
            </a:pPr>
            <a:r>
              <a:rPr lang="de-DE" dirty="0"/>
              <a:t>Unterstützung bei der Formatierung von Arbeiten</a:t>
            </a:r>
            <a:endParaRPr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11049001" y="6381750"/>
            <a:ext cx="762000" cy="381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53F220A-CE82-419B-B0FC-FA9F2D7EB7E4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Studienrelevantes Vorab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>
              <a:defRPr/>
            </a:pPr>
            <a:r>
              <a:rPr lang="de-DE" sz="2400" dirty="0"/>
              <a:t>Beachten Sie Ihre Prüfungsordnung!</a:t>
            </a:r>
            <a:endParaRPr dirty="0"/>
          </a:p>
          <a:p>
            <a:pPr>
              <a:defRPr/>
            </a:pPr>
            <a:r>
              <a:rPr lang="de-DE" sz="2400" dirty="0"/>
              <a:t>Bachelor-/Masterprüfungsverfahren</a:t>
            </a:r>
            <a:endParaRPr dirty="0"/>
          </a:p>
          <a:p>
            <a:pPr lvl="1">
              <a:defRPr/>
            </a:pPr>
            <a:r>
              <a:rPr lang="de-DE" sz="1800" dirty="0"/>
              <a:t>Rein postalisch </a:t>
            </a:r>
            <a:endParaRPr dirty="0"/>
          </a:p>
          <a:p>
            <a:pPr lvl="1">
              <a:defRPr/>
            </a:pPr>
            <a:r>
              <a:rPr lang="de-DE" sz="1800" dirty="0"/>
              <a:t>die Unterlagen sollen bis zum 02.12.2022 (Bachelor- Erstsemester) bzw. 15.12.2022 (Master-Erstsemester) an das Prüfungsamt geschickt werden</a:t>
            </a:r>
            <a:endParaRPr dirty="0"/>
          </a:p>
          <a:p>
            <a:pPr>
              <a:defRPr/>
            </a:pPr>
            <a:r>
              <a:rPr lang="de-DE" sz="2400" dirty="0"/>
              <a:t>Beratungsangebote wahrnehmen</a:t>
            </a:r>
            <a:endParaRPr dirty="0"/>
          </a:p>
          <a:p>
            <a:pPr>
              <a:defRPr/>
            </a:pPr>
            <a:r>
              <a:rPr lang="de-DE" sz="2400" dirty="0"/>
              <a:t>Studienkalender als Lesezeichen speichern, Termine rausschreiben und beachten</a:t>
            </a:r>
            <a:endParaRPr dirty="0"/>
          </a:p>
          <a:p>
            <a:pPr>
              <a:defRPr/>
            </a:pPr>
            <a:r>
              <a:rPr lang="de-DE" sz="2400" dirty="0"/>
              <a:t>Mailinglisten nutzen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22</a:t>
            </a:fld>
            <a:endParaRPr lang="de-DE">
              <a:latin typeface="News Gothic MT"/>
            </a:endParaRPr>
          </a:p>
        </p:txBody>
      </p:sp>
      <p:sp>
        <p:nvSpPr>
          <p:cNvPr id="5" name="Sprechblase: rechteckig mit abgerundeten Ecken 4"/>
          <p:cNvSpPr/>
          <p:nvPr/>
        </p:nvSpPr>
        <p:spPr bwMode="auto">
          <a:xfrm>
            <a:off x="7464152" y="1340768"/>
            <a:ext cx="3744416" cy="151216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chemeClr val="accent2"/>
                </a:solidFill>
              </a:rPr>
              <a:t>Mehr Infos: </a:t>
            </a:r>
            <a:r>
              <a:rPr lang="de-DE" sz="1400" u="sng">
                <a:solidFill>
                  <a:schemeClr val="accent2"/>
                </a:solidFill>
                <a:hlinkClick r:id="rId2" tooltip="https://www.ioa.uni-bonn.de/de/studium/erstsemester"/>
              </a:rPr>
              <a:t>https://www.ioa.uni-bonn.de/de/studium/erstsemester</a:t>
            </a:r>
            <a:r>
              <a:rPr lang="de-DE" sz="1400">
                <a:solidFill>
                  <a:schemeClr val="accent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703119" y="382588"/>
            <a:ext cx="8107882" cy="85566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/>
              <a:t>FAQs</a:t>
            </a:r>
            <a:endParaRPr/>
          </a:p>
        </p:txBody>
      </p:sp>
      <p:grpSp>
        <p:nvGrpSpPr>
          <p:cNvPr id="6" name="Inhaltsplatzhalter 2"/>
          <p:cNvGrpSpPr/>
          <p:nvPr/>
        </p:nvGrpSpPr>
        <p:grpSpPr bwMode="auto">
          <a:xfrm>
            <a:off x="375190" y="2331694"/>
            <a:ext cx="11435808" cy="2957070"/>
            <a:chOff x="-7079" y="711887"/>
            <a:chExt cx="11435808" cy="2957070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0" y="711887"/>
              <a:ext cx="11428729" cy="1314253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5" name="Rechteck 4"/>
            <p:cNvSpPr/>
            <p:nvPr/>
          </p:nvSpPr>
          <p:spPr bwMode="auto">
            <a:xfrm>
              <a:off x="397561" y="1007594"/>
              <a:ext cx="722839" cy="722839"/>
            </a:xfrm>
            <a:prstGeom prst="rect">
              <a:avLst/>
            </a:prstGeom>
            <a:blipFill>
              <a:blip r:embed="rId2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7" name="Rechteck 6"/>
            <p:cNvSpPr/>
            <p:nvPr/>
          </p:nvSpPr>
          <p:spPr bwMode="auto">
            <a:xfrm>
              <a:off x="1517962" y="711887"/>
              <a:ext cx="9910766" cy="131425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39092" tIns="139092" rIns="139092" bIns="139092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300"/>
                <a:t>FAQs des IOA: </a:t>
              </a:r>
              <a:r>
                <a:rPr lang="de-DE" sz="2300" u="sng">
                  <a:hlinkClick r:id="rId3" tooltip="https://www.ioa.uni-bonn.de/de/studium/faq"/>
                </a:rPr>
                <a:t>https://www.ioa.uni-bonn.de/de/studium/faq</a:t>
              </a:r>
              <a:r>
                <a:rPr lang="de-DE" sz="2300"/>
                <a:t> </a:t>
              </a:r>
              <a:endParaRPr lang="en-US" sz="230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-7079" y="2335984"/>
              <a:ext cx="11428729" cy="1314253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397561" y="2650411"/>
              <a:ext cx="722839" cy="722839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1517962" y="2354704"/>
              <a:ext cx="9910766" cy="131425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39092" tIns="139092" rIns="139092" bIns="139092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300"/>
                <a:t>Updates beachten! FAQs der PhilFak zu den Corona-Maßnahmen:</a:t>
              </a:r>
              <a:endParaRPr/>
            </a:p>
            <a:p>
              <a:pPr lvl="0" defTabSz="1022350">
                <a:lnSpc>
                  <a:spcPct val="90000"/>
                </a:lnSpc>
                <a:defRPr/>
              </a:pPr>
              <a:r>
                <a:rPr lang="de-DE" sz="2300" u="sng">
                  <a:hlinkClick r:id="rId5" tooltip="https://www.philfak.uni-bonn.de/de/studium/pruefungsamt/faq-corona-virus"/>
                </a:rPr>
                <a:t>https://www.philfak.uni-bonn.de/de/studium/pruefungsamt/faq-corona-virus </a:t>
              </a:r>
              <a:endParaRPr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23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87688" y="-99392"/>
            <a:ext cx="9720072" cy="14996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/>
              <a:t>Profilwahl</a:t>
            </a:r>
            <a:endParaRPr/>
          </a:p>
        </p:txBody>
      </p:sp>
      <p:grpSp>
        <p:nvGrpSpPr>
          <p:cNvPr id="5" name="Inhaltsplatzhalter 2"/>
          <p:cNvGrpSpPr/>
          <p:nvPr/>
        </p:nvGrpSpPr>
        <p:grpSpPr bwMode="auto">
          <a:xfrm>
            <a:off x="983432" y="1844824"/>
            <a:ext cx="9720262" cy="4022725"/>
            <a:chOff x="0" y="0"/>
            <a:chExt cx="9720262" cy="4022725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0" y="491"/>
              <a:ext cx="9720262" cy="11490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hteck 5"/>
            <p:cNvSpPr/>
            <p:nvPr/>
          </p:nvSpPr>
          <p:spPr bwMode="auto">
            <a:xfrm>
              <a:off x="347593" y="259031"/>
              <a:ext cx="631988" cy="631988"/>
            </a:xfrm>
            <a:prstGeom prst="rect">
              <a:avLst/>
            </a:prstGeom>
            <a:blipFill>
              <a:blip r:embed="rId2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7" name="Rechteck 6"/>
            <p:cNvSpPr/>
            <p:nvPr/>
          </p:nvSpPr>
          <p:spPr bwMode="auto">
            <a:xfrm>
              <a:off x="1327175" y="491"/>
              <a:ext cx="8393086" cy="11490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21610" tIns="121610" rIns="121610" bIns="12161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 dirty="0"/>
                <a:t>Unbedingt vom 01.11. bis zum 01.12. vorzunehmen</a:t>
              </a:r>
              <a:endParaRPr lang="en-US" sz="2500" dirty="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1436827"/>
              <a:ext cx="9720262" cy="11490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Rechteck 8"/>
            <p:cNvSpPr/>
            <p:nvPr/>
          </p:nvSpPr>
          <p:spPr bwMode="auto">
            <a:xfrm>
              <a:off x="347593" y="1695368"/>
              <a:ext cx="631988" cy="631988"/>
            </a:xfrm>
            <a:prstGeom prst="rect">
              <a:avLst/>
            </a:prstGeom>
            <a:blipFill>
              <a:blip r:embed="rId3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1327175" y="1436827"/>
              <a:ext cx="8393086" cy="11490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21610" tIns="121610" rIns="121610" bIns="12161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 dirty="0"/>
                <a:t>Funktion: „Prüfungsanmeldung“  unter Konto 8980  </a:t>
              </a:r>
              <a:endParaRPr lang="en-US" sz="2500" dirty="0"/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0" y="2873164"/>
              <a:ext cx="9720262" cy="11490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347593" y="3131705"/>
              <a:ext cx="631988" cy="631988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Rechteck 12"/>
            <p:cNvSpPr/>
            <p:nvPr/>
          </p:nvSpPr>
          <p:spPr bwMode="auto">
            <a:xfrm>
              <a:off x="1327175" y="2873164"/>
              <a:ext cx="8393086" cy="11490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21610" tIns="121610" rIns="121610" bIns="12161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2500"/>
                <a:t>Profile sind nur mit bestimmten Kombinationsmöglichkeiten (Sprachen) wählbar</a:t>
              </a: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de-DE" sz="2800"/>
              <a:t>B.A. Asienwissenschaften (Kernfach) + Begleitfach – Kombinationsmöglichkeiten</a:t>
            </a:r>
            <a:endParaRPr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</p:nvPr>
        </p:nvGraphicFramePr>
        <p:xfrm>
          <a:off x="3359696" y="1628800"/>
          <a:ext cx="5184576" cy="4392486"/>
        </p:xfrm>
        <a:graphic>
          <a:graphicData uri="http://schemas.openxmlformats.org/drawingml/2006/table">
            <a:tbl>
              <a:tblPr firstRow="1" firstCol="1" bandRow="1"/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B.A. Asienwissenschaften (Kernfach) mit Profil</a:t>
                      </a: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Nur kombinierbar mit folgendem Begleitfach (B.A.):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Islamwissenschaft/Arabistik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Arabisch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Islamwissenschaft/Iranistik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Islamwissenschaft/Türkische Geschichte und Gesellschaft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Türkisch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Japanologie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Japanisch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0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Kunstgeschichte in Asien und im Orient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Sinologie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Südasienwissenschaft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Südostasienwissenschaft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9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Vergleichende Religionswissenschaft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Arabisch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31504" y="6469189"/>
            <a:ext cx="8965916" cy="5386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Die Profilwahl ist vom </a:t>
            </a:r>
            <a:r>
              <a:rPr lang="de-DE" sz="1100" b="0" i="0" u="none" strike="noStrike" cap="none" dirty="0">
                <a:ln>
                  <a:noFill/>
                </a:ln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01.11. bis zum 01.12</a:t>
            </a:r>
            <a:r>
              <a:rPr lang="de-DE" sz="11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Calibri"/>
                <a:ea typeface="SimSun"/>
                <a:cs typeface="Times New Roman"/>
              </a:rPr>
              <a:t>. durchzuführen und ist bindend. Nur Module aus Ihrem Profil dürfen belegt werden (s. Studienverlaufspläne).</a:t>
            </a:r>
            <a:endParaRPr lang="de-DE" sz="800" b="0" i="0" u="none" strike="noStrike" cap="none" dirty="0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Wo ich finde ich meine Uni-ID?</a:t>
            </a:r>
            <a:endParaRPr/>
          </a:p>
        </p:txBody>
      </p:sp>
      <p:pic>
        <p:nvPicPr>
          <p:cNvPr id="4" name="Inhaltsplatzhalter 6" descr="Ein Bild, das Text enthält.&#10;&#10;Automatisch generierte Beschreibung"/>
          <p:cNvPicPr>
            <a:picLocks noGrp="1" noChangeAspect="1"/>
          </p:cNvPicPr>
          <p:nvPr>
            <p:ph idx="1"/>
          </p:nvPr>
        </p:nvPicPr>
        <p:blipFill>
          <a:blip r:embed="rId2"/>
          <a:srcRect l="13075" r="60307"/>
          <a:stretch/>
        </p:blipFill>
        <p:spPr bwMode="auto">
          <a:xfrm rot="5400000">
            <a:off x="4674109" y="260884"/>
            <a:ext cx="4571974" cy="716379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3703119" y="2780928"/>
            <a:ext cx="194421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Ellipse 2"/>
          <p:cNvSpPr/>
          <p:nvPr/>
        </p:nvSpPr>
        <p:spPr bwMode="auto">
          <a:xfrm>
            <a:off x="6509543" y="1539100"/>
            <a:ext cx="4032448" cy="31683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26</a:t>
            </a:fld>
            <a:endParaRPr lang="de-DE">
              <a:latin typeface="News Gothic MT"/>
            </a:endParaRPr>
          </a:p>
        </p:txBody>
      </p:sp>
      <p:sp>
        <p:nvSpPr>
          <p:cNvPr id="7" name="Sprechblase: rechteckig mit abgerundeten Ecken 6"/>
          <p:cNvSpPr/>
          <p:nvPr/>
        </p:nvSpPr>
        <p:spPr bwMode="auto">
          <a:xfrm>
            <a:off x="191344" y="1700808"/>
            <a:ext cx="2952328" cy="396044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Notwendig um sich bei BASIS, eCampus, Zoom etc. anzumelden! Uni-ID@uni-bonn.de ergibt ihre Uni-Emailadresse!</a:t>
            </a:r>
            <a:endParaRPr/>
          </a:p>
          <a:p>
            <a:pPr algn="ctr">
              <a:defRPr/>
            </a:pPr>
            <a:endParaRPr lang="de-DE" sz="140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Zu finden mit vorläufigem Passwort auf dem Brief mit dem Studierendenausweis!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Gosa</a:t>
            </a:r>
            <a:endParaRPr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527109" y="1619250"/>
            <a:ext cx="9139369" cy="43815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27</a:t>
            </a:fld>
            <a:endParaRPr lang="de-DE">
              <a:latin typeface="News Gothic MT"/>
            </a:endParaRPr>
          </a:p>
        </p:txBody>
      </p:sp>
      <p:sp>
        <p:nvSpPr>
          <p:cNvPr id="3" name="Sprechblase: rechteckig mit abgerundeten Ecken 2"/>
          <p:cNvSpPr/>
          <p:nvPr/>
        </p:nvSpPr>
        <p:spPr bwMode="auto">
          <a:xfrm>
            <a:off x="191344" y="2276872"/>
            <a:ext cx="3024336" cy="3528392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Hier registrieren Sie ihre Uni-ID: </a:t>
            </a:r>
            <a:r>
              <a:rPr lang="de-DE" sz="1400" u="sng">
                <a:solidFill>
                  <a:srgbClr val="FFFFFF"/>
                </a:solidFill>
                <a:hlinkClick r:id="rId3" tooltip="https://gosa.gosa.uni-bonn.de/gosa/"/>
              </a:rPr>
              <a:t>https://gosa.gosa.uni-bonn.de/gosa/</a:t>
            </a:r>
            <a:endParaRPr lang="de-DE" sz="1400">
              <a:solidFill>
                <a:srgbClr val="FFFFFF"/>
              </a:solidFill>
            </a:endParaRPr>
          </a:p>
          <a:p>
            <a:pPr algn="ctr">
              <a:defRPr/>
            </a:pPr>
            <a:endParaRPr lang="de-DE" sz="140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Ändern Sie Ihr Passwort.</a:t>
            </a:r>
            <a:endParaRPr/>
          </a:p>
          <a:p>
            <a:pPr algn="ctr">
              <a:defRPr/>
            </a:pPr>
            <a:endParaRPr lang="de-DE" sz="140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 Hier können Sie auch einen Alias für Ihre Uni-Emailadresse setzen. Emails können Sie dann auf </a:t>
            </a:r>
            <a:r>
              <a:rPr lang="de-DE" sz="1400" u="sng">
                <a:solidFill>
                  <a:srgbClr val="FFFFFF"/>
                </a:solidFill>
                <a:hlinkClick r:id="rId4" tooltip="https://mail.uni-bonn.de/"/>
              </a:rPr>
              <a:t>https://mail.uni-bonn.de/</a:t>
            </a:r>
            <a:r>
              <a:rPr lang="de-DE" sz="1400">
                <a:solidFill>
                  <a:srgbClr val="FFFFFF"/>
                </a:solidFill>
              </a:rPr>
              <a:t> abrufen.</a:t>
            </a:r>
            <a:endParaRPr/>
          </a:p>
          <a:p>
            <a:pPr algn="ctr">
              <a:defRPr/>
            </a:pPr>
            <a:endParaRPr lang="de-DE" sz="140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rgbClr val="FFFFFF"/>
                </a:solidFill>
              </a:rPr>
              <a:t>Mehr Infos: </a:t>
            </a:r>
            <a:r>
              <a:rPr lang="de-DE" sz="1400" u="sng">
                <a:solidFill>
                  <a:srgbClr val="FFFFFF"/>
                </a:solidFill>
                <a:hlinkClick r:id="rId5" tooltip="https://www.hrz.uni-bonn.de/de/services/e-mail/einrichten-verwenden"/>
              </a:rPr>
              <a:t>https://www.hrz.uni-bonn.de/de/services/e-mail/einrichten-verwenden</a:t>
            </a:r>
            <a:r>
              <a:rPr lang="de-DE" sz="1400">
                <a:solidFill>
                  <a:srgbClr val="FFFFFF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15680" y="338911"/>
            <a:ext cx="853475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>
                <a:solidFill>
                  <a:schemeClr val="bg1">
                    <a:lumMod val="50000"/>
                  </a:schemeClr>
                </a:solidFill>
                <a:latin typeface="Exo 2"/>
              </a:rPr>
              <a:t>BASIS: </a:t>
            </a:r>
            <a:endParaRPr/>
          </a:p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>
                <a:solidFill>
                  <a:schemeClr val="bg1">
                    <a:lumMod val="50000"/>
                  </a:schemeClr>
                </a:solidFill>
                <a:latin typeface="Exo 2"/>
                <a:ea typeface="Arial"/>
                <a:cs typeface="Calibri"/>
              </a:rPr>
              <a:t>Elektronisches Vorlesungsverzeichnis</a:t>
            </a:r>
            <a:endParaRPr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847528" y="2276872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0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19536" y="4149079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de-DE" sz="5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7" name="Rechteckige Legende 6"/>
          <p:cNvSpPr/>
          <p:nvPr/>
        </p:nvSpPr>
        <p:spPr bwMode="auto">
          <a:xfrm>
            <a:off x="3021315" y="2084599"/>
            <a:ext cx="2714644" cy="1785950"/>
          </a:xfrm>
          <a:prstGeom prst="wedgeRectCallout">
            <a:avLst>
              <a:gd name="adj1" fmla="val -33659"/>
              <a:gd name="adj2" fmla="val 72049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chemeClr val="tx1">
                    <a:lumMod val="95000"/>
                    <a:lumOff val="5000"/>
                  </a:schemeClr>
                </a:solidFill>
              </a:rPr>
              <a:t>dient der formellen Anmeldung !</a:t>
            </a:r>
            <a:endParaRPr/>
          </a:p>
        </p:txBody>
      </p:sp>
      <p:sp>
        <p:nvSpPr>
          <p:cNvPr id="6" name="Rechteckige Legende 5"/>
          <p:cNvSpPr/>
          <p:nvPr/>
        </p:nvSpPr>
        <p:spPr bwMode="auto">
          <a:xfrm>
            <a:off x="5663952" y="2211119"/>
            <a:ext cx="4000528" cy="2928958"/>
          </a:xfrm>
          <a:prstGeom prst="wedgeRectCallout">
            <a:avLst>
              <a:gd name="adj1" fmla="val 37633"/>
              <a:gd name="adj2" fmla="val 66846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 Profil wählen</a:t>
            </a:r>
            <a:endParaRPr/>
          </a:p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de-DE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Veranstaltungen belegen</a:t>
            </a:r>
            <a:b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 Stundenplan erstellen</a:t>
            </a:r>
            <a:b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 Prüfungen anmelden</a:t>
            </a:r>
            <a:b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 Beitragskonto prüfen usw.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28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87688" y="332656"/>
            <a:ext cx="8180487" cy="1080120"/>
          </a:xfrm>
        </p:spPr>
        <p:txBody>
          <a:bodyPr/>
          <a:lstStyle/>
          <a:p>
            <a:pPr>
              <a:defRPr/>
            </a:pPr>
            <a:r>
              <a:rPr lang="de-DE"/>
              <a:t>Startseite: Die wichtigsten Funktionen</a:t>
            </a:r>
            <a:endParaRPr/>
          </a:p>
        </p:txBody>
      </p:sp>
      <p:pic>
        <p:nvPicPr>
          <p:cNvPr id="5" name="Inhaltsplatzhalter 4" descr="Ein Bild, das Screenshot enthält.&#10;&#10;Automatisch generierte Beschreibung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19336" y="1700808"/>
            <a:ext cx="11971128" cy="417646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 bwMode="auto">
          <a:xfrm>
            <a:off x="119336" y="2996952"/>
            <a:ext cx="2376264" cy="3024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29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3CBE0-BE29-4262-AC0C-37F11955B9EC}" type="slidenum">
              <a:rPr lang="de-DE" smtClean="0"/>
              <a:t>3</a:t>
            </a:fld>
            <a:endParaRPr lang="de-DE">
              <a:latin typeface="News Gothic M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73451"/>
            <a:ext cx="9865096" cy="657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8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Wie werden Module belegt?</a:t>
            </a:r>
            <a:endParaRPr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82588" y="1936435"/>
            <a:ext cx="11428412" cy="374712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30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09077" y="1619250"/>
            <a:ext cx="11175433" cy="43815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31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Inhaltsplatzhalter 5" descr="Ein Bild, das Text enthält.&#10;&#10;Automatisch generierte Beschreibung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159648" y="1619250"/>
            <a:ext cx="9874292" cy="43815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32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Inhaltsplatzhalter 5" descr="Ein Bild, das Text enthält.&#10;&#10;Automatisch generierte Beschreibung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61795" y="1619250"/>
            <a:ext cx="10469998" cy="43815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33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238935" y="332656"/>
            <a:ext cx="4431792" cy="11155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4400"/>
              <a:t>Belegung</a:t>
            </a:r>
            <a:endParaRPr/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 bwMode="auto">
          <a:xfrm>
            <a:off x="1024128" y="2286000"/>
            <a:ext cx="4429615" cy="393192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de-DE" b="1"/>
              <a:t>Musterstudienverlaufspläne &amp; Modulhandbücher beachten!</a:t>
            </a:r>
            <a:endParaRPr/>
          </a:p>
          <a:p>
            <a:pPr>
              <a:defRPr/>
            </a:pPr>
            <a:r>
              <a:rPr lang="de-DE"/>
              <a:t>BASIS: Eine lange Liste von Modulen</a:t>
            </a:r>
            <a:endParaRPr/>
          </a:p>
          <a:p>
            <a:pPr>
              <a:defRPr/>
            </a:pPr>
            <a:r>
              <a:rPr lang="de-DE" b="1"/>
              <a:t>Alle</a:t>
            </a:r>
            <a:r>
              <a:rPr lang="de-DE"/>
              <a:t> Lehrveranstaltungen eines Moduls müssen belegt werden (Ausgenommen Gruppen)</a:t>
            </a:r>
            <a:endParaRPr/>
          </a:p>
          <a:p>
            <a:pPr>
              <a:defRPr/>
            </a:pPr>
            <a:r>
              <a:rPr lang="de-DE"/>
              <a:t>Wahlmöglichkeiten für parallel laufende Veranstaltungen mit gleichem Inhalt habt ihr </a:t>
            </a:r>
            <a:r>
              <a:rPr lang="de-DE" b="1"/>
              <a:t>nur bei Gruppen</a:t>
            </a:r>
            <a:endParaRPr/>
          </a:p>
        </p:txBody>
      </p:sp>
      <p:pic>
        <p:nvPicPr>
          <p:cNvPr id="14" name="Grafik 13" descr="Ein Bild, das Screenshot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96000" y="2542413"/>
            <a:ext cx="5455921" cy="177317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Vorlesungsverzeichnis</a:t>
            </a:r>
            <a:endParaRPr/>
          </a:p>
        </p:txBody>
      </p:sp>
      <p:cxnSp>
        <p:nvCxnSpPr>
          <p:cNvPr id="9" name="Gerader Verbinder 8"/>
          <p:cNvCxnSpPr>
            <a:cxnSpLocks/>
          </p:cNvCxnSpPr>
          <p:nvPr/>
        </p:nvCxnSpPr>
        <p:spPr bwMode="auto">
          <a:xfrm>
            <a:off x="1055440" y="3717032"/>
            <a:ext cx="9793088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>
            <a:cxnSpLocks/>
          </p:cNvCxnSpPr>
          <p:nvPr/>
        </p:nvCxnSpPr>
        <p:spPr bwMode="auto">
          <a:xfrm flipH="1">
            <a:off x="1631505" y="3573017"/>
            <a:ext cx="8784975" cy="1152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35</a:t>
            </a:fld>
            <a:endParaRPr lang="de-DE">
              <a:latin typeface="News Gothic MT"/>
            </a:endParaRP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04205" y="1700808"/>
            <a:ext cx="10344796" cy="3345161"/>
          </a:xfrm>
          <a:prstGeom prst="rect">
            <a:avLst/>
          </a:prstGeom>
        </p:spPr>
      </p:pic>
      <p:sp>
        <p:nvSpPr>
          <p:cNvPr id="7" name="Pfeil: nach rechts 6"/>
          <p:cNvSpPr/>
          <p:nvPr/>
        </p:nvSpPr>
        <p:spPr bwMode="auto">
          <a:xfrm flipH="1">
            <a:off x="4799856" y="2725211"/>
            <a:ext cx="2448272" cy="72008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551384" y="2708920"/>
            <a:ext cx="6666758" cy="22543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en-US" sz="5100" spc="200">
                <a:solidFill>
                  <a:srgbClr val="07529A"/>
                </a:solidFill>
              </a:rPr>
              <a:t>Musterstudien-</a:t>
            </a:r>
            <a:br>
              <a:rPr lang="en-US" sz="5100" spc="200">
                <a:solidFill>
                  <a:srgbClr val="07529A"/>
                </a:solidFill>
              </a:rPr>
            </a:br>
            <a:r>
              <a:rPr lang="en-US" sz="5100" spc="200">
                <a:solidFill>
                  <a:srgbClr val="07529A"/>
                </a:solidFill>
              </a:rPr>
              <a:t>verlaufspläne </a:t>
            </a:r>
            <a:br>
              <a:rPr lang="en-US" sz="5100" spc="200">
                <a:solidFill>
                  <a:srgbClr val="07529A"/>
                </a:solidFill>
              </a:rPr>
            </a:br>
            <a:r>
              <a:rPr lang="en-US" sz="5100" spc="200">
                <a:solidFill>
                  <a:srgbClr val="07529A"/>
                </a:solidFill>
              </a:rPr>
              <a:t>&amp; Modulhandbücher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Studienverlaufsplan</a:t>
            </a:r>
            <a:endParaRPr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37</a:t>
            </a:fld>
            <a:endParaRPr lang="de-DE">
              <a:latin typeface="News Gothic MT"/>
            </a:endParaRPr>
          </a:p>
        </p:txBody>
      </p:sp>
      <p:pic>
        <p:nvPicPr>
          <p:cNvPr id="9" name="Inhaltsplatzhalter 8" descr="Geöffnetes Buch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727848" y="2420888"/>
            <a:ext cx="2328613" cy="232861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3287688" y="4749502"/>
            <a:ext cx="53285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420"/>
              </a:spcAft>
              <a:buFont typeface="Calibri"/>
              <a:buChar char="−"/>
              <a:defRPr/>
            </a:pPr>
            <a:r>
              <a:rPr lang="de-DE" sz="1400" u="sng">
                <a:solidFill>
                  <a:schemeClr val="accent2"/>
                </a:solidFill>
                <a:hlinkClick r:id="rId2" tooltip="https://www.ioa.uni-bonn.de/de/studium/downl"/>
              </a:rPr>
              <a:t>https://www.ioa.uni-bonn.de/de/studium/downl</a:t>
            </a:r>
            <a:endParaRPr lang="de-DE" sz="1400">
              <a:solidFill>
                <a:schemeClr val="accent2"/>
              </a:solidFill>
            </a:endParaRPr>
          </a:p>
          <a:p>
            <a:pPr marL="216000" indent="-216000">
              <a:spcAft>
                <a:spcPts val="420"/>
              </a:spcAft>
              <a:buFont typeface="Calibri"/>
              <a:buChar char="−"/>
              <a:defRPr/>
            </a:pPr>
            <a:r>
              <a:rPr lang="de-DE" sz="1400">
                <a:solidFill>
                  <a:schemeClr val="accent2"/>
                </a:solidFill>
              </a:rPr>
              <a:t>Oder unter den jeweiligen Profil bzw. Schwerpunkt:</a:t>
            </a:r>
            <a:endParaRPr/>
          </a:p>
          <a:p>
            <a:pPr marL="673200" lvl="1" indent="-216000">
              <a:spcAft>
                <a:spcPts val="420"/>
              </a:spcAft>
              <a:buFont typeface="Calibri"/>
              <a:buChar char="−"/>
              <a:defRPr/>
            </a:pPr>
            <a:r>
              <a:rPr lang="de-DE" sz="1400">
                <a:solidFill>
                  <a:schemeClr val="accent2"/>
                </a:solidFill>
              </a:rPr>
              <a:t>Bachelor: </a:t>
            </a:r>
            <a:r>
              <a:rPr lang="de-DE" sz="1400" u="sng">
                <a:solidFill>
                  <a:schemeClr val="accent2"/>
                </a:solidFill>
                <a:hlinkClick r:id="rId4" tooltip="https://www.ioa.uni-bonn.de/de/studium/ba"/>
              </a:rPr>
              <a:t>https://www.ioa.uni-bonn.de/de/studium/ba</a:t>
            </a:r>
            <a:endParaRPr lang="de-DE" sz="1400">
              <a:solidFill>
                <a:schemeClr val="accent2"/>
              </a:solidFill>
            </a:endParaRPr>
          </a:p>
          <a:p>
            <a:pPr marL="673200" lvl="1" indent="-216000">
              <a:spcAft>
                <a:spcPts val="420"/>
              </a:spcAft>
              <a:buFont typeface="Calibri"/>
              <a:buChar char="−"/>
              <a:defRPr/>
            </a:pPr>
            <a:r>
              <a:rPr lang="de-DE" sz="1400">
                <a:solidFill>
                  <a:schemeClr val="accent2"/>
                </a:solidFill>
              </a:rPr>
              <a:t>Master: </a:t>
            </a:r>
            <a:r>
              <a:rPr lang="de-DE" sz="1400" u="sng">
                <a:solidFill>
                  <a:schemeClr val="accent2"/>
                </a:solidFill>
                <a:hlinkClick r:id="rId5" tooltip="https://www.ioa.uni-bonn.de/de/studium/ma"/>
              </a:rPr>
              <a:t>https://www.ioa.uni-bonn.de/de/studium/ma</a:t>
            </a:r>
            <a:r>
              <a:rPr lang="de-DE" sz="1400">
                <a:solidFill>
                  <a:schemeClr val="accent2"/>
                </a:solidFill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Orientierungswoche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38</a:t>
            </a:fld>
            <a:endParaRPr lang="de-DE">
              <a:latin typeface="News Gothic MT"/>
            </a:endParaRPr>
          </a:p>
        </p:txBody>
      </p:sp>
      <p:pic>
        <p:nvPicPr>
          <p:cNvPr id="8" name="Inhaltsplatzhalter 7" descr="Einchecken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159896" y="2727000"/>
            <a:ext cx="1404000" cy="1404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3703119" y="4437112"/>
            <a:ext cx="58326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420"/>
              </a:spcAft>
              <a:buFont typeface="Calibri"/>
              <a:buChar char="−"/>
              <a:defRPr/>
            </a:pPr>
            <a:r>
              <a:rPr lang="de-DE" sz="1400" u="sng">
                <a:solidFill>
                  <a:schemeClr val="accent2"/>
                </a:solidFill>
                <a:hlinkClick r:id="rId2" tooltip="https://www.ioa.uni-bonn.de/de/studium/erstsemester"/>
              </a:rPr>
              <a:t>https://www.ioa.uni-bonn.de/de/studium/erstsemester</a:t>
            </a:r>
            <a:r>
              <a:rPr lang="de-DE" sz="1400">
                <a:solidFill>
                  <a:schemeClr val="accent2"/>
                </a:solidFill>
              </a:rPr>
              <a:t> 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7534"/>
            <a:ext cx="8697364" cy="62016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3CBE0-BE29-4262-AC0C-37F11955B9EC}" type="slidenum">
              <a:rPr lang="de-DE" smtClean="0"/>
              <a:t>39</a:t>
            </a:fld>
            <a:endParaRPr lang="de-DE">
              <a:latin typeface="News Gothic M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640"/>
            <a:ext cx="9217024" cy="647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2195" y="182469"/>
            <a:ext cx="3143892" cy="14373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>
                <a:latin typeface="Calibri"/>
              </a:rPr>
              <a:t>DAS INSTITUT FÜR ORIENT- &amp; ASIENWISSENSCHAFTEN (IOA)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Universität Bonn / Exzellenzuniversität seit 2019 (7 Fakultäten, 35.000 Studierende)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Philosophische Fakultät (11 Institute)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Institut für Orient- und Asienwissenschaften (Institut VIII) (ca. 1.300 Studierende)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8 Abteilungen mit 16 Professor*innen über 50 Dozent*innen / Mitarbeiter*innen 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Geschäftsstelle (Geschäftsführender Direktor/ Kustodin / Studiengangsmanagement)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4 Studienstandorte (Nassestr. 2, Brühler Str. 7, Adenauerallee 4-6, Adenauerallee 10)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3CBE0-BE29-4262-AC0C-37F11955B9EC}" type="slidenum">
              <a:rPr lang="de-DE" smtClean="0"/>
              <a:t>40</a:t>
            </a:fld>
            <a:endParaRPr lang="de-DE">
              <a:latin typeface="News Gothic M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9421540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4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Vernetzung mit dem IOA und untereinander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352" y="2000905"/>
            <a:ext cx="11428729" cy="4380845"/>
          </a:xfrm>
        </p:spPr>
        <p:txBody>
          <a:bodyPr/>
          <a:lstStyle/>
          <a:p>
            <a:r>
              <a:rPr lang="de-DE" dirty="0"/>
              <a:t> Instagram-Account des IOA: @</a:t>
            </a:r>
            <a:r>
              <a:rPr lang="de-DE" dirty="0" err="1"/>
              <a:t>ioa_universitaetbonn</a:t>
            </a:r>
            <a:endParaRPr lang="de-DE" dirty="0"/>
          </a:p>
          <a:p>
            <a:r>
              <a:rPr lang="de-DE" dirty="0"/>
              <a:t> Instagram-Account der Fachschaft </a:t>
            </a:r>
            <a:r>
              <a:rPr lang="de-DE" dirty="0" err="1"/>
              <a:t>OrientAsia</a:t>
            </a:r>
            <a:r>
              <a:rPr lang="de-DE" dirty="0"/>
              <a:t>: @</a:t>
            </a:r>
            <a:r>
              <a:rPr lang="de-DE" dirty="0" err="1"/>
              <a:t>fs.orientasia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Whatsapp-Ersti</a:t>
            </a:r>
            <a:r>
              <a:rPr lang="de-DE" dirty="0"/>
              <a:t> Gruppe Asienwissenschaften: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Discord</a:t>
            </a:r>
            <a:r>
              <a:rPr lang="de-DE" dirty="0"/>
              <a:t> der Fachschaft: </a:t>
            </a:r>
            <a:r>
              <a:rPr lang="de-DE" dirty="0" err="1"/>
              <a:t>OrientAsia</a:t>
            </a:r>
            <a:r>
              <a:rPr lang="de-DE" dirty="0"/>
              <a:t> House </a:t>
            </a:r>
            <a:r>
              <a:rPr lang="de-DE" dirty="0" err="1"/>
              <a:t>of</a:t>
            </a:r>
            <a:r>
              <a:rPr lang="de-DE" dirty="0"/>
              <a:t> Fun (https://discord.gg/dWTHqkTEJz)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7A41C-BB12-43B7-A729-73FD0595D7D0}" type="slidenum">
              <a:rPr lang="de-DE" smtClean="0"/>
              <a:t>41</a:t>
            </a:fld>
            <a:endParaRPr lang="de-DE">
              <a:latin typeface="News Gothic M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2" b="27621"/>
          <a:stretch/>
        </p:blipFill>
        <p:spPr>
          <a:xfrm>
            <a:off x="8209467" y="3284984"/>
            <a:ext cx="2858150" cy="28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5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76D87-5541-45C4-4C79-616F6D37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i="0" dirty="0">
                <a:solidFill>
                  <a:srgbClr val="1A181B"/>
                </a:solidFill>
                <a:effectLst/>
                <a:latin typeface="Exo-2-Bold"/>
              </a:rPr>
              <a:t>Actionbound - Tour durch die Institutsbibliothek des IOA in der Brühler Str. 7</a:t>
            </a:r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11055E-495E-5A05-F38D-117F3FDA2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 </a:t>
            </a:r>
            <a:r>
              <a:rPr lang="de-DE" sz="2400" b="0" i="0" dirty="0">
                <a:effectLst/>
                <a:latin typeface="Arial" panose="020B0604020202020204" pitchFamily="34" charset="0"/>
              </a:rPr>
              <a:t>Das IOA verfügt über eine Institutsbibliothek, drei Abteilungsbibliotheken sowie vier Bibliotheken kleinerer Arbeitsbereiche. Die Gesamtbestände belaufen sich auf über 270.000 Bücher und Zeitschriftenbände</a:t>
            </a:r>
          </a:p>
          <a:p>
            <a:pPr algn="l"/>
            <a:r>
              <a:rPr lang="de-DE" sz="2400" b="0" i="0" dirty="0">
                <a:effectLst/>
                <a:latin typeface="Arial" panose="020B0604020202020204" pitchFamily="34" charset="0"/>
              </a:rPr>
              <a:t>In der IOA-Institutsbibliothek in der Brühler Str. 7 befindet sich der größere Teil des Bestands </a:t>
            </a:r>
            <a:endParaRPr lang="de-DE" sz="2400" b="0" i="0" dirty="0" smtClean="0">
              <a:effectLst/>
              <a:latin typeface="Arial" panose="020B0604020202020204" pitchFamily="34" charset="0"/>
            </a:endParaRPr>
          </a:p>
          <a:p>
            <a:pPr algn="l"/>
            <a:r>
              <a:rPr lang="de-DE" sz="2400" dirty="0" smtClean="0">
                <a:latin typeface="+mj-ea"/>
                <a:ea typeface="+mj-ea"/>
              </a:rPr>
              <a:t>Das </a:t>
            </a:r>
            <a:r>
              <a:rPr lang="de-DE" sz="2400" dirty="0">
                <a:latin typeface="+mj-ea"/>
                <a:ea typeface="+mj-ea"/>
              </a:rPr>
              <a:t>IOA hat eine Action-Bound Rallye erstellt, damit Sie die Institutsbibliothek besser kennenlernen können. </a:t>
            </a:r>
          </a:p>
          <a:p>
            <a:r>
              <a:rPr lang="de-DE" sz="2400" b="0" i="0" dirty="0">
                <a:effectLst/>
                <a:latin typeface="Arial" panose="020B0604020202020204" pitchFamily="34" charset="0"/>
              </a:rPr>
              <a:t>Um an einem Actionbound teilzunehmen, laden Sie sich die App auf Ihrem Handy herunter und klicken anschließend unten auf den Link Ihres Studienfaches</a:t>
            </a: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47ABD7-194D-6DC8-455D-1CB2B5FF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7A41C-BB12-43B7-A729-73FD0595D7D0}" type="slidenum">
              <a:rPr lang="de-DE" smtClean="0"/>
              <a:t>42</a:t>
            </a:fld>
            <a:endParaRPr lang="de-DE"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39951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3CBE0-BE29-4262-AC0C-37F11955B9EC}" type="slidenum">
              <a:rPr lang="de-DE" smtClean="0"/>
              <a:t>43</a:t>
            </a:fld>
            <a:endParaRPr lang="de-DE">
              <a:latin typeface="News Gothic M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8640"/>
            <a:ext cx="9721080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1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27648" y="426269"/>
            <a:ext cx="853475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>
                <a:solidFill>
                  <a:schemeClr val="accent2">
                    <a:lumMod val="50000"/>
                  </a:schemeClr>
                </a:solidFill>
                <a:latin typeface="Exo 2"/>
              </a:rPr>
              <a:t>Questions &amp; Answers</a:t>
            </a:r>
            <a:endParaRPr lang="de-DE" sz="6000">
              <a:solidFill>
                <a:schemeClr val="accent2">
                  <a:lumMod val="50000"/>
                </a:schemeClr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397790" y="2149750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0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19536" y="4149079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de-DE" sz="5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7" name="Wolkenförmige Legende 6"/>
          <p:cNvSpPr/>
          <p:nvPr/>
        </p:nvSpPr>
        <p:spPr bwMode="auto">
          <a:xfrm>
            <a:off x="564808" y="1851672"/>
            <a:ext cx="4000528" cy="2000264"/>
          </a:xfrm>
          <a:prstGeom prst="cloudCallout">
            <a:avLst>
              <a:gd name="adj1" fmla="val -33151"/>
              <a:gd name="adj2" fmla="val 59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 sz="1600"/>
              <a:t>Welche Module wählen…?</a:t>
            </a:r>
            <a:endParaRPr/>
          </a:p>
          <a:p>
            <a:pPr algn="ctr">
              <a:defRPr/>
            </a:pPr>
            <a:r>
              <a:rPr lang="de-DE" sz="1600"/>
              <a:t>Ist der Studienverlaufsplan verbindlich?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8" name="Wolkenförmige Legende 7"/>
          <p:cNvSpPr/>
          <p:nvPr/>
        </p:nvSpPr>
        <p:spPr bwMode="auto">
          <a:xfrm>
            <a:off x="2927648" y="3620404"/>
            <a:ext cx="3357586" cy="1928826"/>
          </a:xfrm>
          <a:prstGeom prst="cloudCallout">
            <a:avLst>
              <a:gd name="adj1" fmla="val -11875"/>
              <a:gd name="adj2" fmla="val 695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Wann anmelden…?</a:t>
            </a:r>
            <a:endParaRPr/>
          </a:p>
          <a:p>
            <a:pPr algn="ctr">
              <a:defRPr/>
            </a:pPr>
            <a:r>
              <a:rPr lang="de-DE" sz="2000"/>
              <a:t>Hat die Anmeldung funktioniert? </a:t>
            </a:r>
            <a:endParaRPr/>
          </a:p>
        </p:txBody>
      </p:sp>
      <p:sp>
        <p:nvSpPr>
          <p:cNvPr id="14" name="Wolkenförmige Legende 13"/>
          <p:cNvSpPr/>
          <p:nvPr/>
        </p:nvSpPr>
        <p:spPr bwMode="auto">
          <a:xfrm>
            <a:off x="3804609" y="2213149"/>
            <a:ext cx="3633814" cy="1562112"/>
          </a:xfrm>
          <a:prstGeom prst="cloudCallout">
            <a:avLst>
              <a:gd name="adj1" fmla="val -6158"/>
              <a:gd name="adj2" fmla="val -726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endParaRPr lang="de-DE"/>
          </a:p>
          <a:p>
            <a:pPr algn="ctr">
              <a:defRPr/>
            </a:pPr>
            <a:r>
              <a:rPr lang="de-DE" sz="2000"/>
              <a:t>Wer kann mir helfen bei…?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13" name="Wolkenförmige Legende 12"/>
          <p:cNvSpPr/>
          <p:nvPr/>
        </p:nvSpPr>
        <p:spPr bwMode="auto">
          <a:xfrm>
            <a:off x="6015937" y="3098931"/>
            <a:ext cx="2500330" cy="1643074"/>
          </a:xfrm>
          <a:prstGeom prst="cloudCallout">
            <a:avLst>
              <a:gd name="adj1" fmla="val -859"/>
              <a:gd name="adj2" fmla="val 719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Hausarbeit?</a:t>
            </a:r>
            <a:endParaRPr/>
          </a:p>
        </p:txBody>
      </p:sp>
      <p:sp>
        <p:nvSpPr>
          <p:cNvPr id="15" name="Wolkenförmige Legende 14"/>
          <p:cNvSpPr/>
          <p:nvPr/>
        </p:nvSpPr>
        <p:spPr bwMode="auto">
          <a:xfrm>
            <a:off x="7438423" y="3976674"/>
            <a:ext cx="2928958" cy="1714512"/>
          </a:xfrm>
          <a:prstGeom prst="cloudCallout">
            <a:avLst>
              <a:gd name="adj1" fmla="val 56007"/>
              <a:gd name="adj2" fmla="val -376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endParaRPr lang="de-DE"/>
          </a:p>
          <a:p>
            <a:pPr algn="ctr">
              <a:defRPr/>
            </a:pPr>
            <a:r>
              <a:rPr lang="de-DE" sz="2000"/>
              <a:t>Leistungspunkte…?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16" name="Wolkenförmige Legende 15"/>
          <p:cNvSpPr/>
          <p:nvPr/>
        </p:nvSpPr>
        <p:spPr bwMode="auto">
          <a:xfrm>
            <a:off x="7060413" y="1714013"/>
            <a:ext cx="2857520" cy="1785950"/>
          </a:xfrm>
          <a:prstGeom prst="cloudCallout">
            <a:avLst>
              <a:gd name="adj1" fmla="val 37290"/>
              <a:gd name="adj2" fmla="val -697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c.t, s.t. …???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44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700808"/>
            <a:ext cx="12192000" cy="324036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de-DE" sz="3600" b="1">
                <a:solidFill>
                  <a:schemeClr val="bg1"/>
                </a:solidFill>
              </a:rPr>
              <a:t>Wir wünschen Ihnen einen erfolgreichen </a:t>
            </a:r>
            <a:endParaRPr/>
          </a:p>
          <a:p>
            <a:pPr algn="ctr">
              <a:buFontTx/>
              <a:buNone/>
              <a:defRPr/>
            </a:pPr>
            <a:r>
              <a:rPr lang="de-DE" sz="3600" b="1">
                <a:solidFill>
                  <a:schemeClr val="bg1"/>
                </a:solidFill>
              </a:rPr>
              <a:t>Start in den neuen Lebensabschnitt!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45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>
                <a:latin typeface="Calibri"/>
              </a:rPr>
              <a:t>DIE ABTEILUNGEN / Institut für Orient- &amp; ASIENWISSENSCHAFTEN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Asiatische und Islamische Kunstgeschichte 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Islamwissenschaft und Nahostsprachen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Japanologie und Koreanistik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Mongolistik und Tibetstudien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Religionswissenschaft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Sinologie 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Südasienstudien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Südostasienwissenschaft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503712" y="26064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 b="1"/>
              <a:t>Bachelor-Grundbegriffe</a:t>
            </a:r>
            <a:endParaRPr/>
          </a:p>
        </p:txBody>
      </p:sp>
      <p:grpSp>
        <p:nvGrpSpPr>
          <p:cNvPr id="5" name="Inhaltsplatzhalter 2"/>
          <p:cNvGrpSpPr/>
          <p:nvPr/>
        </p:nvGrpSpPr>
        <p:grpSpPr bwMode="auto">
          <a:xfrm>
            <a:off x="718221" y="1556792"/>
            <a:ext cx="10755558" cy="4677277"/>
            <a:chOff x="0" y="0"/>
            <a:chExt cx="10755558" cy="4677277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0" y="0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hteck 5"/>
            <p:cNvSpPr/>
            <p:nvPr/>
          </p:nvSpPr>
          <p:spPr bwMode="auto">
            <a:xfrm>
              <a:off x="195029" y="146575"/>
              <a:ext cx="354598" cy="354598"/>
            </a:xfrm>
            <a:prstGeom prst="rect">
              <a:avLst/>
            </a:prstGeom>
            <a:blipFill>
              <a:blip r:embed="rId2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7" name="Rechteck 6"/>
            <p:cNvSpPr/>
            <p:nvPr/>
          </p:nvSpPr>
          <p:spPr bwMode="auto">
            <a:xfrm>
              <a:off x="744656" y="1513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Regelstudienzeit: 6 Semester </a:t>
              </a:r>
              <a:r>
                <a:rPr lang="de-DE" sz="1900"/>
                <a:t>(ohne Urlaubssemester)</a:t>
              </a:r>
              <a:endParaRPr lang="en-US" sz="190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866346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Rechteck 8"/>
            <p:cNvSpPr/>
            <p:nvPr/>
          </p:nvSpPr>
          <p:spPr bwMode="auto">
            <a:xfrm>
              <a:off x="195029" y="952481"/>
              <a:ext cx="354598" cy="354598"/>
            </a:xfrm>
            <a:prstGeom prst="rect">
              <a:avLst/>
            </a:prstGeom>
            <a:blipFill>
              <a:blip r:embed="rId3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744656" y="807418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 dirty="0"/>
                <a:t>Modul</a:t>
              </a:r>
              <a:r>
                <a:rPr lang="de-DE" sz="1900" dirty="0"/>
                <a:t>  (alle Veranstaltungen zu einem Modul sind zu belegen!)</a:t>
              </a:r>
              <a:endParaRPr lang="en-US" sz="1900" dirty="0"/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0" y="1613323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195029" y="1758386"/>
              <a:ext cx="354598" cy="354598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Rechteck 12"/>
            <p:cNvSpPr/>
            <p:nvPr/>
          </p:nvSpPr>
          <p:spPr bwMode="auto">
            <a:xfrm>
              <a:off x="744656" y="1613323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Veranstaltungstypen</a:t>
              </a:r>
              <a:r>
                <a:rPr lang="de-DE" sz="1900"/>
                <a:t> (Vorlesungen / Tutorien / Seminare / Übungen / Exkursionen…)</a:t>
              </a:r>
              <a:endParaRPr lang="en-US" sz="1900"/>
            </a:p>
          </p:txBody>
        </p:sp>
        <p:sp>
          <p:nvSpPr>
            <p:cNvPr id="14" name="Abgerundetes Rechteck 13"/>
            <p:cNvSpPr/>
            <p:nvPr/>
          </p:nvSpPr>
          <p:spPr bwMode="auto">
            <a:xfrm>
              <a:off x="0" y="2419229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5" name="Rechteck 14"/>
            <p:cNvSpPr/>
            <p:nvPr/>
          </p:nvSpPr>
          <p:spPr bwMode="auto">
            <a:xfrm>
              <a:off x="195029" y="2564291"/>
              <a:ext cx="354598" cy="354598"/>
            </a:xfrm>
            <a:prstGeom prst="rect">
              <a:avLst/>
            </a:prstGeom>
            <a:blipFill>
              <a:blip r:embed="rId5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6" name="Rechteck 15"/>
            <p:cNvSpPr/>
            <p:nvPr/>
          </p:nvSpPr>
          <p:spPr bwMode="auto">
            <a:xfrm>
              <a:off x="744656" y="2419229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BASIS</a:t>
              </a:r>
              <a:r>
                <a:rPr lang="de-DE" sz="1900"/>
                <a:t> (eVV /Modul- &amp; Prüfungsanmeldung/ Stundenplan / Leistungsübersicht „ToR“)</a:t>
              </a:r>
              <a:endParaRPr lang="en-US" sz="1900"/>
            </a:p>
          </p:txBody>
        </p:sp>
        <p:sp>
          <p:nvSpPr>
            <p:cNvPr id="17" name="Abgerundetes Rechteck 16"/>
            <p:cNvSpPr/>
            <p:nvPr/>
          </p:nvSpPr>
          <p:spPr bwMode="auto">
            <a:xfrm>
              <a:off x="0" y="3225134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8" name="Rechteck 17"/>
            <p:cNvSpPr/>
            <p:nvPr/>
          </p:nvSpPr>
          <p:spPr bwMode="auto">
            <a:xfrm>
              <a:off x="195029" y="3370197"/>
              <a:ext cx="354598" cy="354598"/>
            </a:xfrm>
            <a:prstGeom prst="rect">
              <a:avLst/>
            </a:prstGeom>
            <a:blipFill>
              <a:blip r:embed="rId6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auto">
            <a:xfrm>
              <a:off x="744656" y="3225134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Studienleistungen</a:t>
              </a:r>
              <a:r>
                <a:rPr lang="de-DE" sz="1900"/>
                <a:t> (Hausaufgaben/ Referate / Protokolle…)</a:t>
              </a:r>
              <a:endParaRPr lang="en-US" sz="1900"/>
            </a:p>
          </p:txBody>
        </p:sp>
        <p:sp>
          <p:nvSpPr>
            <p:cNvPr id="20" name="Abgerundetes Rechteck 19"/>
            <p:cNvSpPr/>
            <p:nvPr/>
          </p:nvSpPr>
          <p:spPr bwMode="auto">
            <a:xfrm>
              <a:off x="0" y="4031039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1" name="Rechteck 20"/>
            <p:cNvSpPr/>
            <p:nvPr/>
          </p:nvSpPr>
          <p:spPr bwMode="auto">
            <a:xfrm>
              <a:off x="195029" y="4176102"/>
              <a:ext cx="354598" cy="354598"/>
            </a:xfrm>
            <a:prstGeom prst="rect">
              <a:avLst/>
            </a:prstGeom>
            <a:blipFill>
              <a:blip r:embed="rId7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22" name="Rechteck 21"/>
            <p:cNvSpPr/>
            <p:nvPr/>
          </p:nvSpPr>
          <p:spPr bwMode="auto">
            <a:xfrm>
              <a:off x="744656" y="4031039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Modulabschlussprüfung</a:t>
              </a:r>
              <a:r>
                <a:rPr lang="de-DE" sz="1900"/>
                <a:t> (Klausur / mündl. Prüfung / Hausarbeit) </a:t>
              </a:r>
              <a:endParaRPr lang="en-US" sz="1900"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6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647728" y="188640"/>
            <a:ext cx="8107882" cy="1053122"/>
          </a:xfrm>
        </p:spPr>
        <p:txBody>
          <a:bodyPr/>
          <a:lstStyle/>
          <a:p>
            <a:pPr>
              <a:defRPr/>
            </a:pPr>
            <a:r>
              <a:rPr lang="de-DE" b="1">
                <a:latin typeface="Calibri"/>
              </a:rPr>
              <a:t>Bachelor Studiengänge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 dirty="0">
                <a:solidFill>
                  <a:srgbClr val="053E74"/>
                </a:solidFill>
              </a:rPr>
              <a:t>ECTS/ CP / LP  </a:t>
            </a:r>
            <a:r>
              <a:rPr lang="de-DE" sz="2400" dirty="0">
                <a:solidFill>
                  <a:srgbClr val="053E74"/>
                </a:solidFill>
              </a:rPr>
              <a:t>(1 Leistungspunkt entspricht ca. 30 Arbeitsstunden)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002060"/>
                </a:solidFill>
              </a:rPr>
              <a:t>Begleitfach</a:t>
            </a:r>
            <a:r>
              <a:rPr lang="de-DE" sz="2400" dirty="0">
                <a:solidFill>
                  <a:srgbClr val="002060"/>
                </a:solidFill>
              </a:rPr>
              <a:t> 				</a:t>
            </a:r>
            <a:r>
              <a:rPr lang="de-DE" sz="2400" b="1" dirty="0">
                <a:solidFill>
                  <a:srgbClr val="053E74"/>
                </a:solidFill>
              </a:rPr>
              <a:t>36</a:t>
            </a:r>
            <a:r>
              <a:rPr lang="de-DE" sz="2400" dirty="0">
                <a:solidFill>
                  <a:srgbClr val="053E74"/>
                </a:solidFill>
              </a:rPr>
              <a:t> LP  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053E74"/>
                </a:solidFill>
              </a:rPr>
              <a:t>Kernfach 				120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lang="de-DE" sz="2400" b="1" dirty="0">
              <a:solidFill>
                <a:srgbClr val="053E74"/>
              </a:solidFill>
            </a:endParaRPr>
          </a:p>
          <a:p>
            <a:pPr marL="619387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None/>
              <a:defRPr/>
            </a:pPr>
            <a:r>
              <a:rPr lang="de-DE" sz="2400" dirty="0">
                <a:solidFill>
                  <a:srgbClr val="053E74"/>
                </a:solidFill>
              </a:rPr>
              <a:t>	oder:			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002060"/>
                </a:solidFill>
              </a:rPr>
              <a:t>Zwei-Fach-BA</a:t>
            </a:r>
            <a:r>
              <a:rPr lang="de-DE" sz="2400" dirty="0">
                <a:solidFill>
                  <a:srgbClr val="002060"/>
                </a:solidFill>
              </a:rPr>
              <a:t>		       </a:t>
            </a:r>
            <a:r>
              <a:rPr lang="de-DE" sz="2400" dirty="0">
                <a:solidFill>
                  <a:srgbClr val="053E74"/>
                </a:solidFill>
              </a:rPr>
              <a:t>  je</a:t>
            </a:r>
            <a:r>
              <a:rPr lang="de-DE" sz="2400" dirty="0">
                <a:solidFill>
                  <a:srgbClr val="002060"/>
                </a:solidFill>
              </a:rPr>
              <a:t>	</a:t>
            </a:r>
            <a:r>
              <a:rPr lang="de-DE" sz="2400" b="1" dirty="0">
                <a:solidFill>
                  <a:srgbClr val="053E74"/>
                </a:solidFill>
              </a:rPr>
              <a:t>78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00B050"/>
                </a:solidFill>
              </a:rPr>
              <a:t>Überfachlicher Praxisbereich </a:t>
            </a:r>
            <a:r>
              <a:rPr lang="de-DE" sz="2400" dirty="0">
                <a:solidFill>
                  <a:srgbClr val="053E74"/>
                </a:solidFill>
              </a:rPr>
              <a:t>		</a:t>
            </a:r>
            <a:r>
              <a:rPr lang="de-DE" sz="2400" b="1" dirty="0">
                <a:solidFill>
                  <a:srgbClr val="053E74"/>
                </a:solidFill>
              </a:rPr>
              <a:t>12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dirty="0"/>
          </a:p>
          <a:p>
            <a:pPr marL="1041427" lvl="2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400" b="1" dirty="0">
                <a:solidFill>
                  <a:srgbClr val="FF0000"/>
                </a:solidFill>
              </a:rPr>
              <a:t>BA-Arbeit 	</a:t>
            </a:r>
            <a:r>
              <a:rPr lang="de-DE" sz="2400" dirty="0">
                <a:solidFill>
                  <a:srgbClr val="053E74"/>
                </a:solidFill>
              </a:rPr>
              <a:t>			</a:t>
            </a:r>
            <a:r>
              <a:rPr lang="de-DE" sz="2400" b="1" dirty="0">
                <a:solidFill>
                  <a:srgbClr val="053E74"/>
                </a:solidFill>
              </a:rPr>
              <a:t>12</a:t>
            </a:r>
            <a:r>
              <a:rPr lang="de-DE" sz="2400" dirty="0">
                <a:solidFill>
                  <a:srgbClr val="053E74"/>
                </a:solidFill>
              </a:rPr>
              <a:t> LP </a:t>
            </a:r>
            <a:endParaRPr dirty="0"/>
          </a:p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 dirty="0">
                <a:solidFill>
                  <a:srgbClr val="053E74"/>
                </a:solidFill>
              </a:rPr>
              <a:t>BA-Abschluss </a:t>
            </a:r>
            <a:r>
              <a:rPr lang="de-DE" sz="2400" dirty="0">
                <a:solidFill>
                  <a:srgbClr val="053E74"/>
                </a:solidFill>
              </a:rPr>
              <a:t>				</a:t>
            </a:r>
            <a:r>
              <a:rPr lang="de-DE" sz="2400" b="1" dirty="0">
                <a:solidFill>
                  <a:srgbClr val="053E74"/>
                </a:solidFill>
              </a:rPr>
              <a:t>180</a:t>
            </a:r>
            <a:r>
              <a:rPr lang="de-DE" sz="2400" dirty="0">
                <a:solidFill>
                  <a:srgbClr val="053E74"/>
                </a:solidFill>
              </a:rPr>
              <a:t> LP (inkl. BA-Arbeit) </a:t>
            </a:r>
            <a:endParaRPr dirty="0"/>
          </a:p>
          <a:p>
            <a:pPr>
              <a:defRPr/>
            </a:pP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7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Kombinationsmöglichkeiten Der </a:t>
            </a:r>
            <a:br>
              <a:rPr lang="de-DE"/>
            </a:br>
            <a:r>
              <a:rPr lang="de-DE"/>
              <a:t>B.A. Kernfach-Profile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8</a:t>
            </a:fld>
            <a:endParaRPr lang="de-DE">
              <a:latin typeface="News Gothic MT"/>
            </a:endParaRPr>
          </a:p>
        </p:txBody>
      </p:sp>
      <p:graphicFrame>
        <p:nvGraphicFramePr>
          <p:cNvPr id="7" name="Inhaltsplatzhalter 6"/>
          <p:cNvGraphicFramePr>
            <a:graphicFrameLocks/>
          </p:cNvGraphicFramePr>
          <p:nvPr/>
        </p:nvGraphicFramePr>
        <p:xfrm>
          <a:off x="3359696" y="1628800"/>
          <a:ext cx="5184576" cy="4392486"/>
        </p:xfrm>
        <a:graphic>
          <a:graphicData uri="http://schemas.openxmlformats.org/drawingml/2006/table">
            <a:tbl>
              <a:tblPr firstRow="1" firstCol="1" bandRow="1"/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B.A. Asienwissenschaften (Kernfach) mit Profil</a:t>
                      </a: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Nur kombinierbar mit folgendem Begleitfach (B.A.):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Islamwissenschaft/Arabistik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Arabisch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Islamwissenschaft/Iranistik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Islamwissenschaft/Türkische Geschichte und Gesellschaft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Türkisch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Japanologie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Japanisch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0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Kunstgeschichte in Asien und im Orient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Sinologie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Südasienwissenschaft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Südostasienwissenschaft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9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Vergleichende Religionswissenschaft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Arabisch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Sprechblase: rechteckig mit abgerundeten Ecken 2"/>
          <p:cNvSpPr/>
          <p:nvPr/>
        </p:nvSpPr>
        <p:spPr bwMode="auto">
          <a:xfrm>
            <a:off x="191344" y="2492896"/>
            <a:ext cx="2880320" cy="187220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800" b="1" dirty="0"/>
              <a:t>Profilwahl:</a:t>
            </a:r>
            <a:endParaRPr dirty="0"/>
          </a:p>
          <a:p>
            <a:pPr algn="ctr">
              <a:defRPr/>
            </a:pPr>
            <a:r>
              <a:rPr lang="de-DE" sz="1800" dirty="0">
                <a:solidFill>
                  <a:schemeClr val="bg2"/>
                </a:solidFill>
              </a:rPr>
              <a:t>Unbedingt vom 01.11. bis zum 01.12. vorzunehmen!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702504" y="260648"/>
            <a:ext cx="8107882" cy="855662"/>
          </a:xfrm>
        </p:spPr>
        <p:txBody>
          <a:bodyPr/>
          <a:lstStyle/>
          <a:p>
            <a:pPr>
              <a:defRPr/>
            </a:pPr>
            <a:r>
              <a:rPr lang="de-DE" b="1">
                <a:latin typeface="Calibri"/>
                <a:cs typeface="Calibri"/>
              </a:rPr>
              <a:t>ZWEI-FACH BA-Studiengänge des IOA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/>
        <p:txBody>
          <a:bodyPr numCol="1"/>
          <a:lstStyle/>
          <a:p>
            <a:pPr marL="0" indent="0">
              <a:buNone/>
              <a:defRPr/>
            </a:pPr>
            <a:r>
              <a:rPr lang="de-DE" sz="2950" b="1">
                <a:solidFill>
                  <a:srgbClr val="053E74"/>
                </a:solidFill>
              </a:rPr>
              <a:t>Zwei-Fach-B.A. (78 LP)</a:t>
            </a:r>
            <a:endParaRPr/>
          </a:p>
          <a:p>
            <a:pPr marL="0" indent="0">
              <a:buNone/>
              <a:defRPr/>
            </a:pPr>
            <a:endParaRPr lang="de-DE" sz="2950" b="1">
              <a:solidFill>
                <a:srgbClr val="053E74"/>
              </a:solidFill>
            </a:endParaRPr>
          </a:p>
          <a:p>
            <a:pPr>
              <a:defRPr/>
            </a:pPr>
            <a:r>
              <a:rPr lang="de-DE" sz="1800">
                <a:solidFill>
                  <a:schemeClr val="accent2">
                    <a:lumMod val="75000"/>
                  </a:schemeClr>
                </a:solidFill>
              </a:rPr>
              <a:t>Asiatische und orientalische Kunstgeschichte</a:t>
            </a:r>
            <a:endParaRPr/>
          </a:p>
          <a:p>
            <a:pPr>
              <a:defRPr/>
            </a:pPr>
            <a:r>
              <a:rPr lang="de-DE" sz="1800">
                <a:solidFill>
                  <a:schemeClr val="accent2">
                    <a:lumMod val="75000"/>
                  </a:schemeClr>
                </a:solidFill>
              </a:rPr>
              <a:t>Südostasienwissenschaft</a:t>
            </a:r>
            <a:endParaRPr/>
          </a:p>
          <a:p>
            <a:pPr>
              <a:defRPr/>
            </a:pPr>
            <a:r>
              <a:rPr lang="de-DE" sz="1800">
                <a:solidFill>
                  <a:schemeClr val="accent2">
                    <a:lumMod val="75000"/>
                  </a:schemeClr>
                </a:solidFill>
              </a:rPr>
              <a:t>Südasienwissenschaft</a:t>
            </a:r>
            <a:endParaRPr/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de-DE" sz="2950"/>
          </a:p>
          <a:p>
            <a:pPr>
              <a:defRPr/>
            </a:pPr>
            <a:endParaRPr lang="de-DE" sz="295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Tibetologie</a:t>
            </a:r>
            <a:endParaRPr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Mongolistik</a:t>
            </a:r>
            <a:endParaRPr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Vergleichende Religionswissenschaft</a:t>
            </a:r>
            <a:endParaRPr lang="de-DE" sz="36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9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ibonndesign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Arial"/>
        <a:cs typeface="Calibri"/>
      </a:majorFont>
      <a:minorFont>
        <a:latin typeface="Calibri"/>
        <a:ea typeface="Arial"/>
        <a:cs typeface="Calibri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4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1157</Words>
  <Application>Microsoft Office PowerPoint</Application>
  <DocSecurity>0</DocSecurity>
  <PresentationFormat>Breitbild</PresentationFormat>
  <Paragraphs>315</Paragraphs>
  <Slides>45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SimSun</vt:lpstr>
      <vt:lpstr>Arial</vt:lpstr>
      <vt:lpstr>Calibri</vt:lpstr>
      <vt:lpstr>Exo 2</vt:lpstr>
      <vt:lpstr>Exo 2 Semi Bold</vt:lpstr>
      <vt:lpstr>Exo-2-Bold</vt:lpstr>
      <vt:lpstr>News Gothic MT</vt:lpstr>
      <vt:lpstr>Symbol</vt:lpstr>
      <vt:lpstr>The Brooklyn Smooth Bold</vt:lpstr>
      <vt:lpstr>Times New Roman</vt:lpstr>
      <vt:lpstr>unibonndesign</vt:lpstr>
      <vt:lpstr>Herzlich willkommen zur  Orientierungsveranstaltung   der Asienwissenschaften WiSe 2022/23</vt:lpstr>
      <vt:lpstr>Inhalte</vt:lpstr>
      <vt:lpstr>PowerPoint-Präsentation</vt:lpstr>
      <vt:lpstr>DAS INSTITUT FÜR ORIENT- &amp; ASIENWISSENSCHAFTEN (IOA)</vt:lpstr>
      <vt:lpstr>DIE ABTEILUNGEN / Institut für Orient- &amp; ASIENWISSENSCHAFTEN</vt:lpstr>
      <vt:lpstr>Bachelor-Grundbegriffe</vt:lpstr>
      <vt:lpstr>Bachelor Studiengänge</vt:lpstr>
      <vt:lpstr>Kombinationsmöglichkeiten Der  B.A. Kernfach-Profile </vt:lpstr>
      <vt:lpstr>ZWEI-FACH BA-Studiengänge des IOA</vt:lpstr>
      <vt:lpstr>Master Studiengänge</vt:lpstr>
      <vt:lpstr>Studienverlaufsplan Beispiel:</vt:lpstr>
      <vt:lpstr>Modulbeschreibung Beispiel</vt:lpstr>
      <vt:lpstr>Prüfungsversuche</vt:lpstr>
      <vt:lpstr>Prüfungsordnung </vt:lpstr>
      <vt:lpstr>Studienrelevante Downloads und Materialien</vt:lpstr>
      <vt:lpstr>PowerPoint-Präsentation</vt:lpstr>
      <vt:lpstr>WICHTIGE Termine</vt:lpstr>
      <vt:lpstr>Beratungsmöglichkeiten</vt:lpstr>
      <vt:lpstr>Mailingliste</vt:lpstr>
      <vt:lpstr>PowerPoint-Präsentation</vt:lpstr>
      <vt:lpstr>Mentorat (Antonia Engeln &amp; Nadja Schaffer)</vt:lpstr>
      <vt:lpstr>Studienrelevantes Vorab</vt:lpstr>
      <vt:lpstr>FAQs</vt:lpstr>
      <vt:lpstr>Profilwahl</vt:lpstr>
      <vt:lpstr>B.A. Asienwissenschaften (Kernfach) + Begleitfach – Kombinationsmöglichkeiten</vt:lpstr>
      <vt:lpstr>Wo ich finde ich meine Uni-ID?</vt:lpstr>
      <vt:lpstr>Gosa</vt:lpstr>
      <vt:lpstr>PowerPoint-Präsentation</vt:lpstr>
      <vt:lpstr>Startseite: Die wichtigsten Funktionen</vt:lpstr>
      <vt:lpstr>Wie werden Module belegt?</vt:lpstr>
      <vt:lpstr>PowerPoint-Präsentation</vt:lpstr>
      <vt:lpstr>PowerPoint-Präsentation</vt:lpstr>
      <vt:lpstr>PowerPoint-Präsentation</vt:lpstr>
      <vt:lpstr>Belegung</vt:lpstr>
      <vt:lpstr>Vorlesungsverzeichnis</vt:lpstr>
      <vt:lpstr>Musterstudien- verlaufspläne  &amp; Modulhandbücher</vt:lpstr>
      <vt:lpstr>Studienverlaufsplan</vt:lpstr>
      <vt:lpstr>Orientierungswoche</vt:lpstr>
      <vt:lpstr>PowerPoint-Präsentation</vt:lpstr>
      <vt:lpstr>PowerPoint-Präsentation</vt:lpstr>
      <vt:lpstr>Vernetzung mit dem IOA und untereinander</vt:lpstr>
      <vt:lpstr>Actionbound - Tour durch die Institutsbibliothek des IOA in der Brühler Str. 7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zur  Orientierungsveranstaltung   der Asienwissenschaften WiSe 2020/21</dc:title>
  <dc:subject/>
  <dc:creator>Jana Maier</dc:creator>
  <cp:keywords/>
  <dc:description/>
  <cp:lastModifiedBy>Mentorat IOA</cp:lastModifiedBy>
  <cp:revision>68</cp:revision>
  <dcterms:created xsi:type="dcterms:W3CDTF">2020-10-19T09:10:43Z</dcterms:created>
  <dcterms:modified xsi:type="dcterms:W3CDTF">2022-09-29T11:21:01Z</dcterms:modified>
  <cp:category/>
  <dc:identifier/>
  <cp:contentStatus/>
  <dc:language/>
  <cp:version/>
</cp:coreProperties>
</file>